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</p:sldMasterIdLst>
  <p:notesMasterIdLst>
    <p:notesMasterId r:id="rId13"/>
  </p:notesMasterIdLst>
  <p:sldIdLst>
    <p:sldId id="268" r:id="rId3"/>
    <p:sldId id="406" r:id="rId4"/>
    <p:sldId id="403" r:id="rId5"/>
    <p:sldId id="396" r:id="rId6"/>
    <p:sldId id="401" r:id="rId7"/>
    <p:sldId id="404" r:id="rId8"/>
    <p:sldId id="405" r:id="rId9"/>
    <p:sldId id="398" r:id="rId10"/>
    <p:sldId id="399" r:id="rId11"/>
    <p:sldId id="400" r:id="rId12"/>
  </p:sldIdLst>
  <p:sldSz cx="9144000" cy="5143500" type="screen16x9"/>
  <p:notesSz cx="9874250" cy="6797675"/>
  <p:defaultTextStyle>
    <a:defPPr marL="0" marR="0" indent="0" algn="l" defTabSz="57396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14" autoAdjust="0"/>
    <p:restoredTop sz="92120" autoAdjust="0"/>
  </p:normalViewPr>
  <p:slideViewPr>
    <p:cSldViewPr>
      <p:cViewPr varScale="1">
        <p:scale>
          <a:sx n="109" d="100"/>
          <a:sy n="109" d="100"/>
        </p:scale>
        <p:origin x="640" y="184"/>
      </p:cViewPr>
      <p:guideLst>
        <p:guide orient="horz" pos="3072"/>
        <p:guide pos="4096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B4F695-71D0-4E8A-89B2-110517A0215D}" type="doc">
      <dgm:prSet loTypeId="urn:microsoft.com/office/officeart/2005/8/layout/radial5" loCatId="cycle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0198ECE-6FB2-4181-A340-2C8DB78E7698}">
      <dgm:prSet phldrT="[Текст]"/>
      <dgm:spPr/>
      <dgm:t>
        <a:bodyPr/>
        <a:lstStyle/>
        <a:p>
          <a:r>
            <a:rPr lang="ru-RU" b="0" dirty="0"/>
            <a:t>СПО-организатор профессиональной подготовки </a:t>
          </a:r>
          <a:br>
            <a:rPr lang="ru-RU" b="0" dirty="0"/>
          </a:br>
          <a:r>
            <a:rPr lang="ru-RU" b="0" dirty="0"/>
            <a:t>(группа 25 человек)* </a:t>
          </a:r>
        </a:p>
      </dgm:t>
    </dgm:pt>
    <dgm:pt modelId="{EB4C83C3-C12B-4737-B025-C0E6D83A4B06}" type="parTrans" cxnId="{747D3417-812A-439E-A027-5B62C6B22491}">
      <dgm:prSet/>
      <dgm:spPr/>
      <dgm:t>
        <a:bodyPr/>
        <a:lstStyle/>
        <a:p>
          <a:endParaRPr lang="ru-RU"/>
        </a:p>
      </dgm:t>
    </dgm:pt>
    <dgm:pt modelId="{2730597F-383C-4241-8FA8-95C070A4BA0F}" type="sibTrans" cxnId="{747D3417-812A-439E-A027-5B62C6B22491}">
      <dgm:prSet/>
      <dgm:spPr/>
      <dgm:t>
        <a:bodyPr/>
        <a:lstStyle/>
        <a:p>
          <a:endParaRPr lang="ru-RU"/>
        </a:p>
      </dgm:t>
    </dgm:pt>
    <dgm:pt modelId="{21E52DAF-582E-4FB3-AABC-E817D52A6055}">
      <dgm:prSet phldrT="[Текст]"/>
      <dgm:spPr/>
      <dgm:t>
        <a:bodyPr/>
        <a:lstStyle/>
        <a:p>
          <a:r>
            <a:rPr lang="ru-RU" dirty="0"/>
            <a:t>ОО 1 </a:t>
          </a:r>
          <a:br>
            <a:rPr lang="ru-RU" dirty="0"/>
          </a:br>
          <a:r>
            <a:rPr lang="ru-RU" dirty="0"/>
            <a:t>(5 человек)</a:t>
          </a:r>
        </a:p>
      </dgm:t>
    </dgm:pt>
    <dgm:pt modelId="{517EF948-506C-410B-BC29-B1CE35125924}" type="parTrans" cxnId="{C8E37371-B4BF-4DA6-A0B9-F19D46B01AC0}">
      <dgm:prSet/>
      <dgm:spPr/>
      <dgm:t>
        <a:bodyPr/>
        <a:lstStyle/>
        <a:p>
          <a:endParaRPr lang="ru-RU"/>
        </a:p>
      </dgm:t>
    </dgm:pt>
    <dgm:pt modelId="{A4674FA0-25CC-481C-98A0-C8DA0B5BE198}" type="sibTrans" cxnId="{C8E37371-B4BF-4DA6-A0B9-F19D46B01AC0}">
      <dgm:prSet/>
      <dgm:spPr/>
      <dgm:t>
        <a:bodyPr/>
        <a:lstStyle/>
        <a:p>
          <a:endParaRPr lang="ru-RU"/>
        </a:p>
      </dgm:t>
    </dgm:pt>
    <dgm:pt modelId="{BAEA58D6-D637-49EA-ABE4-717A5147D5AC}">
      <dgm:prSet phldrT="[Текст]"/>
      <dgm:spPr/>
      <dgm:t>
        <a:bodyPr/>
        <a:lstStyle/>
        <a:p>
          <a:r>
            <a:rPr lang="ru-RU" dirty="0"/>
            <a:t>ОО 2 </a:t>
          </a:r>
          <a:br>
            <a:rPr lang="ru-RU" dirty="0"/>
          </a:br>
          <a:r>
            <a:rPr lang="ru-RU" dirty="0"/>
            <a:t>(2 человека)</a:t>
          </a:r>
        </a:p>
      </dgm:t>
    </dgm:pt>
    <dgm:pt modelId="{15BFA899-51ED-4AFA-BD61-9A13C433ADC3}" type="parTrans" cxnId="{9A696D69-4A53-48CC-980A-3EB9F419557E}">
      <dgm:prSet/>
      <dgm:spPr/>
      <dgm:t>
        <a:bodyPr/>
        <a:lstStyle/>
        <a:p>
          <a:endParaRPr lang="ru-RU"/>
        </a:p>
      </dgm:t>
    </dgm:pt>
    <dgm:pt modelId="{330AD398-A80C-4536-8673-5BAFE0B9F046}" type="sibTrans" cxnId="{9A696D69-4A53-48CC-980A-3EB9F419557E}">
      <dgm:prSet/>
      <dgm:spPr/>
      <dgm:t>
        <a:bodyPr/>
        <a:lstStyle/>
        <a:p>
          <a:endParaRPr lang="ru-RU"/>
        </a:p>
      </dgm:t>
    </dgm:pt>
    <dgm:pt modelId="{DC99A79C-4BC2-4662-92C3-7FBC27EC77FD}">
      <dgm:prSet phldrT="[Текст]"/>
      <dgm:spPr/>
      <dgm:t>
        <a:bodyPr/>
        <a:lstStyle/>
        <a:p>
          <a:r>
            <a:rPr lang="ru-RU" dirty="0"/>
            <a:t>ОО 3 </a:t>
          </a:r>
          <a:br>
            <a:rPr lang="ru-RU" dirty="0"/>
          </a:br>
          <a:r>
            <a:rPr lang="ru-RU" dirty="0"/>
            <a:t>(7 человек)</a:t>
          </a:r>
        </a:p>
      </dgm:t>
    </dgm:pt>
    <dgm:pt modelId="{FFF6E575-C342-49C7-A1DD-07DAF7306BF1}" type="parTrans" cxnId="{3C88E414-6322-4839-9CB3-DDB053A41C90}">
      <dgm:prSet/>
      <dgm:spPr/>
      <dgm:t>
        <a:bodyPr/>
        <a:lstStyle/>
        <a:p>
          <a:endParaRPr lang="ru-RU"/>
        </a:p>
      </dgm:t>
    </dgm:pt>
    <dgm:pt modelId="{CE64A667-F3E1-4F71-9544-97C5E9776F92}" type="sibTrans" cxnId="{3C88E414-6322-4839-9CB3-DDB053A41C90}">
      <dgm:prSet/>
      <dgm:spPr/>
      <dgm:t>
        <a:bodyPr/>
        <a:lstStyle/>
        <a:p>
          <a:endParaRPr lang="ru-RU"/>
        </a:p>
      </dgm:t>
    </dgm:pt>
    <dgm:pt modelId="{B30CFA3E-D9A4-4DBB-BBDF-6D83F7D3CF66}">
      <dgm:prSet phldrT="[Текст]"/>
      <dgm:spPr/>
      <dgm:t>
        <a:bodyPr/>
        <a:lstStyle/>
        <a:p>
          <a:r>
            <a:rPr lang="ru-RU" dirty="0"/>
            <a:t>ОО 4 </a:t>
          </a:r>
          <a:br>
            <a:rPr lang="ru-RU" dirty="0"/>
          </a:br>
          <a:r>
            <a:rPr lang="ru-RU" dirty="0"/>
            <a:t>(10 человек)</a:t>
          </a:r>
        </a:p>
      </dgm:t>
    </dgm:pt>
    <dgm:pt modelId="{B5AB6CF7-0712-4E50-8229-48618FC0367C}" type="parTrans" cxnId="{D9897247-66B2-4660-9160-D5CFD355D0D2}">
      <dgm:prSet/>
      <dgm:spPr/>
      <dgm:t>
        <a:bodyPr/>
        <a:lstStyle/>
        <a:p>
          <a:endParaRPr lang="ru-RU"/>
        </a:p>
      </dgm:t>
    </dgm:pt>
    <dgm:pt modelId="{D62282E7-52BD-4FC0-B204-A043AB61B58C}" type="sibTrans" cxnId="{D9897247-66B2-4660-9160-D5CFD355D0D2}">
      <dgm:prSet/>
      <dgm:spPr/>
      <dgm:t>
        <a:bodyPr/>
        <a:lstStyle/>
        <a:p>
          <a:endParaRPr lang="ru-RU"/>
        </a:p>
      </dgm:t>
    </dgm:pt>
    <dgm:pt modelId="{1ED9A8C7-00B1-4036-A7B2-4ADDF5D71F5C}">
      <dgm:prSet phldrT="[Текст]" custScaleX="106673" custRadScaleRad="111235" custRadScaleInc="403"/>
      <dgm:spPr/>
      <dgm:t>
        <a:bodyPr/>
        <a:lstStyle/>
        <a:p>
          <a:endParaRPr lang="ru-RU"/>
        </a:p>
      </dgm:t>
    </dgm:pt>
    <dgm:pt modelId="{68C08307-B5DA-4052-B6D1-51A9D7DEB6E6}" type="parTrans" cxnId="{2C907ED7-079F-4DAB-843A-BDFD24695902}">
      <dgm:prSet custAng="10800000"/>
      <dgm:spPr/>
      <dgm:t>
        <a:bodyPr/>
        <a:lstStyle/>
        <a:p>
          <a:endParaRPr lang="ru-RU"/>
        </a:p>
      </dgm:t>
    </dgm:pt>
    <dgm:pt modelId="{734EC7DA-6CC5-43BB-8487-FA1A68028DBE}" type="sibTrans" cxnId="{2C907ED7-079F-4DAB-843A-BDFD24695902}">
      <dgm:prSet/>
      <dgm:spPr/>
      <dgm:t>
        <a:bodyPr/>
        <a:lstStyle/>
        <a:p>
          <a:endParaRPr lang="ru-RU"/>
        </a:p>
      </dgm:t>
    </dgm:pt>
    <dgm:pt modelId="{93523EF1-42BE-4ACD-8A41-51EF809549DA}" type="pres">
      <dgm:prSet presAssocID="{68B4F695-71D0-4E8A-89B2-110517A0215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EFCA9F6-1215-4F19-887F-F51A14ECFD33}" type="pres">
      <dgm:prSet presAssocID="{60198ECE-6FB2-4181-A340-2C8DB78E7698}" presName="centerShape" presStyleLbl="node0" presStyleIdx="0" presStyleCnt="1" custScaleX="173962" custScaleY="167863" custLinFactNeighborX="33606" custLinFactNeighborY="20251"/>
      <dgm:spPr/>
    </dgm:pt>
    <dgm:pt modelId="{0FFB5548-D3A0-40AE-9490-C74E0C228609}" type="pres">
      <dgm:prSet presAssocID="{517EF948-506C-410B-BC29-B1CE35125924}" presName="parTrans" presStyleLbl="sibTrans2D1" presStyleIdx="0" presStyleCnt="4" custAng="10960860"/>
      <dgm:spPr/>
    </dgm:pt>
    <dgm:pt modelId="{693FF73F-50C7-4460-8ECA-61FCDDA8CFC1}" type="pres">
      <dgm:prSet presAssocID="{517EF948-506C-410B-BC29-B1CE35125924}" presName="connectorText" presStyleLbl="sibTrans2D1" presStyleIdx="0" presStyleCnt="4"/>
      <dgm:spPr/>
    </dgm:pt>
    <dgm:pt modelId="{5DC2129A-5D62-4354-B6B8-A7988EC8D2DF}" type="pres">
      <dgm:prSet presAssocID="{21E52DAF-582E-4FB3-AABC-E817D52A6055}" presName="node" presStyleLbl="node1" presStyleIdx="0" presStyleCnt="4" custRadScaleRad="117468" custRadScaleInc="-103507">
        <dgm:presLayoutVars>
          <dgm:bulletEnabled val="1"/>
        </dgm:presLayoutVars>
      </dgm:prSet>
      <dgm:spPr/>
    </dgm:pt>
    <dgm:pt modelId="{D425DFDA-D11A-445C-B83C-1B32D2C4CE8E}" type="pres">
      <dgm:prSet presAssocID="{15BFA899-51ED-4AFA-BD61-9A13C433ADC3}" presName="parTrans" presStyleLbl="sibTrans2D1" presStyleIdx="1" presStyleCnt="4" custAng="10800000"/>
      <dgm:spPr/>
    </dgm:pt>
    <dgm:pt modelId="{77ED1C2D-C15D-4FB7-B7E7-724FE75768C4}" type="pres">
      <dgm:prSet presAssocID="{15BFA899-51ED-4AFA-BD61-9A13C433ADC3}" presName="connectorText" presStyleLbl="sibTrans2D1" presStyleIdx="1" presStyleCnt="4"/>
      <dgm:spPr/>
    </dgm:pt>
    <dgm:pt modelId="{F841982C-3AC0-4397-9D35-1DD1E2E3A3E0}" type="pres">
      <dgm:prSet presAssocID="{BAEA58D6-D637-49EA-ABE4-717A5147D5AC}" presName="node" presStyleLbl="node1" presStyleIdx="1" presStyleCnt="4" custScaleX="106883" custRadScaleRad="95752" custRadScaleInc="-187596">
        <dgm:presLayoutVars>
          <dgm:bulletEnabled val="1"/>
        </dgm:presLayoutVars>
      </dgm:prSet>
      <dgm:spPr/>
    </dgm:pt>
    <dgm:pt modelId="{4F377539-5336-46FC-ADD9-8F2A65FCE8A2}" type="pres">
      <dgm:prSet presAssocID="{FFF6E575-C342-49C7-A1DD-07DAF7306BF1}" presName="parTrans" presStyleLbl="sibTrans2D1" presStyleIdx="2" presStyleCnt="4" custAng="10800000"/>
      <dgm:spPr/>
    </dgm:pt>
    <dgm:pt modelId="{96D5CEB4-4D7E-473A-9A96-FE6BA98ADD7E}" type="pres">
      <dgm:prSet presAssocID="{FFF6E575-C342-49C7-A1DD-07DAF7306BF1}" presName="connectorText" presStyleLbl="sibTrans2D1" presStyleIdx="2" presStyleCnt="4"/>
      <dgm:spPr/>
    </dgm:pt>
    <dgm:pt modelId="{9331A3BF-7EAC-4B41-9F46-54B52683464E}" type="pres">
      <dgm:prSet presAssocID="{DC99A79C-4BC2-4662-92C3-7FBC27EC77FD}" presName="node" presStyleLbl="node1" presStyleIdx="2" presStyleCnt="4" custScaleX="111259" custScaleY="99999" custRadScaleRad="131269" custRadScaleInc="111334">
        <dgm:presLayoutVars>
          <dgm:bulletEnabled val="1"/>
        </dgm:presLayoutVars>
      </dgm:prSet>
      <dgm:spPr/>
    </dgm:pt>
    <dgm:pt modelId="{6A4E47F4-4AF8-47D5-A1FD-50BCDB124607}" type="pres">
      <dgm:prSet presAssocID="{B5AB6CF7-0712-4E50-8229-48618FC0367C}" presName="parTrans" presStyleLbl="sibTrans2D1" presStyleIdx="3" presStyleCnt="4" custAng="10800000"/>
      <dgm:spPr/>
    </dgm:pt>
    <dgm:pt modelId="{9DB940F0-475E-49BB-B6B8-E9223FA1CE3C}" type="pres">
      <dgm:prSet presAssocID="{B5AB6CF7-0712-4E50-8229-48618FC0367C}" presName="connectorText" presStyleLbl="sibTrans2D1" presStyleIdx="3" presStyleCnt="4"/>
      <dgm:spPr/>
    </dgm:pt>
    <dgm:pt modelId="{03A7E5F3-8188-4B9F-9D1C-308EC6495F46}" type="pres">
      <dgm:prSet presAssocID="{B30CFA3E-D9A4-4DBB-BBDF-6D83F7D3CF66}" presName="node" presStyleLbl="node1" presStyleIdx="3" presStyleCnt="4" custScaleX="106673" custRadScaleRad="111235" custRadScaleInc="403">
        <dgm:presLayoutVars>
          <dgm:bulletEnabled val="1"/>
        </dgm:presLayoutVars>
      </dgm:prSet>
      <dgm:spPr/>
    </dgm:pt>
  </dgm:ptLst>
  <dgm:cxnLst>
    <dgm:cxn modelId="{3ACC7604-D39C-42C1-A66A-5DBD3DD7F812}" type="presOf" srcId="{60198ECE-6FB2-4181-A340-2C8DB78E7698}" destId="{BEFCA9F6-1215-4F19-887F-F51A14ECFD33}" srcOrd="0" destOrd="0" presId="urn:microsoft.com/office/officeart/2005/8/layout/radial5"/>
    <dgm:cxn modelId="{4C317804-DBE6-465C-B0A5-C91A993930F3}" type="presOf" srcId="{15BFA899-51ED-4AFA-BD61-9A13C433ADC3}" destId="{D425DFDA-D11A-445C-B83C-1B32D2C4CE8E}" srcOrd="0" destOrd="0" presId="urn:microsoft.com/office/officeart/2005/8/layout/radial5"/>
    <dgm:cxn modelId="{3C88E414-6322-4839-9CB3-DDB053A41C90}" srcId="{60198ECE-6FB2-4181-A340-2C8DB78E7698}" destId="{DC99A79C-4BC2-4662-92C3-7FBC27EC77FD}" srcOrd="2" destOrd="0" parTransId="{FFF6E575-C342-49C7-A1DD-07DAF7306BF1}" sibTransId="{CE64A667-F3E1-4F71-9544-97C5E9776F92}"/>
    <dgm:cxn modelId="{747D3417-812A-439E-A027-5B62C6B22491}" srcId="{68B4F695-71D0-4E8A-89B2-110517A0215D}" destId="{60198ECE-6FB2-4181-A340-2C8DB78E7698}" srcOrd="0" destOrd="0" parTransId="{EB4C83C3-C12B-4737-B025-C0E6D83A4B06}" sibTransId="{2730597F-383C-4241-8FA8-95C070A4BA0F}"/>
    <dgm:cxn modelId="{D13E2B2F-BF7E-45B3-A97E-3F0E43073AD2}" type="presOf" srcId="{FFF6E575-C342-49C7-A1DD-07DAF7306BF1}" destId="{96D5CEB4-4D7E-473A-9A96-FE6BA98ADD7E}" srcOrd="1" destOrd="0" presId="urn:microsoft.com/office/officeart/2005/8/layout/radial5"/>
    <dgm:cxn modelId="{173FBA39-7262-49E1-ACF9-BC5CF2E6D2DE}" type="presOf" srcId="{15BFA899-51ED-4AFA-BD61-9A13C433ADC3}" destId="{77ED1C2D-C15D-4FB7-B7E7-724FE75768C4}" srcOrd="1" destOrd="0" presId="urn:microsoft.com/office/officeart/2005/8/layout/radial5"/>
    <dgm:cxn modelId="{D9897247-66B2-4660-9160-D5CFD355D0D2}" srcId="{60198ECE-6FB2-4181-A340-2C8DB78E7698}" destId="{B30CFA3E-D9A4-4DBB-BBDF-6D83F7D3CF66}" srcOrd="3" destOrd="0" parTransId="{B5AB6CF7-0712-4E50-8229-48618FC0367C}" sibTransId="{D62282E7-52BD-4FC0-B204-A043AB61B58C}"/>
    <dgm:cxn modelId="{3470A44E-179B-4B25-9025-C9E18F36C058}" type="presOf" srcId="{B5AB6CF7-0712-4E50-8229-48618FC0367C}" destId="{9DB940F0-475E-49BB-B6B8-E9223FA1CE3C}" srcOrd="1" destOrd="0" presId="urn:microsoft.com/office/officeart/2005/8/layout/radial5"/>
    <dgm:cxn modelId="{EE726460-2DF1-4373-8BC2-E6316A86ADA1}" type="presOf" srcId="{21E52DAF-582E-4FB3-AABC-E817D52A6055}" destId="{5DC2129A-5D62-4354-B6B8-A7988EC8D2DF}" srcOrd="0" destOrd="0" presId="urn:microsoft.com/office/officeart/2005/8/layout/radial5"/>
    <dgm:cxn modelId="{9A696D69-4A53-48CC-980A-3EB9F419557E}" srcId="{60198ECE-6FB2-4181-A340-2C8DB78E7698}" destId="{BAEA58D6-D637-49EA-ABE4-717A5147D5AC}" srcOrd="1" destOrd="0" parTransId="{15BFA899-51ED-4AFA-BD61-9A13C433ADC3}" sibTransId="{330AD398-A80C-4536-8673-5BAFE0B9F046}"/>
    <dgm:cxn modelId="{C8E37371-B4BF-4DA6-A0B9-F19D46B01AC0}" srcId="{60198ECE-6FB2-4181-A340-2C8DB78E7698}" destId="{21E52DAF-582E-4FB3-AABC-E817D52A6055}" srcOrd="0" destOrd="0" parTransId="{517EF948-506C-410B-BC29-B1CE35125924}" sibTransId="{A4674FA0-25CC-481C-98A0-C8DA0B5BE198}"/>
    <dgm:cxn modelId="{39D0AC94-5507-4B5B-B28F-091D24F8F8BD}" type="presOf" srcId="{68B4F695-71D0-4E8A-89B2-110517A0215D}" destId="{93523EF1-42BE-4ACD-8A41-51EF809549DA}" srcOrd="0" destOrd="0" presId="urn:microsoft.com/office/officeart/2005/8/layout/radial5"/>
    <dgm:cxn modelId="{A2E8689F-4116-492E-B734-9661FCF2C010}" type="presOf" srcId="{517EF948-506C-410B-BC29-B1CE35125924}" destId="{693FF73F-50C7-4460-8ECA-61FCDDA8CFC1}" srcOrd="1" destOrd="0" presId="urn:microsoft.com/office/officeart/2005/8/layout/radial5"/>
    <dgm:cxn modelId="{6C0A48A4-2DFE-4051-A693-F1FFE7CCD71B}" type="presOf" srcId="{517EF948-506C-410B-BC29-B1CE35125924}" destId="{0FFB5548-D3A0-40AE-9490-C74E0C228609}" srcOrd="0" destOrd="0" presId="urn:microsoft.com/office/officeart/2005/8/layout/radial5"/>
    <dgm:cxn modelId="{42B34AAC-CF3D-4DA6-ADE6-06D3CAB44731}" type="presOf" srcId="{B30CFA3E-D9A4-4DBB-BBDF-6D83F7D3CF66}" destId="{03A7E5F3-8188-4B9F-9D1C-308EC6495F46}" srcOrd="0" destOrd="0" presId="urn:microsoft.com/office/officeart/2005/8/layout/radial5"/>
    <dgm:cxn modelId="{42916DB5-8E71-49F5-8777-60C928996259}" type="presOf" srcId="{B5AB6CF7-0712-4E50-8229-48618FC0367C}" destId="{6A4E47F4-4AF8-47D5-A1FD-50BCDB124607}" srcOrd="0" destOrd="0" presId="urn:microsoft.com/office/officeart/2005/8/layout/radial5"/>
    <dgm:cxn modelId="{60B807C2-47E7-461D-BF05-1D17882F3721}" type="presOf" srcId="{BAEA58D6-D637-49EA-ABE4-717A5147D5AC}" destId="{F841982C-3AC0-4397-9D35-1DD1E2E3A3E0}" srcOrd="0" destOrd="0" presId="urn:microsoft.com/office/officeart/2005/8/layout/radial5"/>
    <dgm:cxn modelId="{36600DD2-1C46-479B-BDFA-A1310E47B55D}" type="presOf" srcId="{FFF6E575-C342-49C7-A1DD-07DAF7306BF1}" destId="{4F377539-5336-46FC-ADD9-8F2A65FCE8A2}" srcOrd="0" destOrd="0" presId="urn:microsoft.com/office/officeart/2005/8/layout/radial5"/>
    <dgm:cxn modelId="{2C907ED7-079F-4DAB-843A-BDFD24695902}" srcId="{68B4F695-71D0-4E8A-89B2-110517A0215D}" destId="{1ED9A8C7-00B1-4036-A7B2-4ADDF5D71F5C}" srcOrd="1" destOrd="0" parTransId="{68C08307-B5DA-4052-B6D1-51A9D7DEB6E6}" sibTransId="{734EC7DA-6CC5-43BB-8487-FA1A68028DBE}"/>
    <dgm:cxn modelId="{BBE385F2-96CE-47AA-A976-597D39A429BB}" type="presOf" srcId="{DC99A79C-4BC2-4662-92C3-7FBC27EC77FD}" destId="{9331A3BF-7EAC-4B41-9F46-54B52683464E}" srcOrd="0" destOrd="0" presId="urn:microsoft.com/office/officeart/2005/8/layout/radial5"/>
    <dgm:cxn modelId="{BFAF492B-3F70-4495-B914-1DEB0626302F}" type="presParOf" srcId="{93523EF1-42BE-4ACD-8A41-51EF809549DA}" destId="{BEFCA9F6-1215-4F19-887F-F51A14ECFD33}" srcOrd="0" destOrd="0" presId="urn:microsoft.com/office/officeart/2005/8/layout/radial5"/>
    <dgm:cxn modelId="{41B032DB-E19F-4F09-9B0D-19889B21DE59}" type="presParOf" srcId="{93523EF1-42BE-4ACD-8A41-51EF809549DA}" destId="{0FFB5548-D3A0-40AE-9490-C74E0C228609}" srcOrd="1" destOrd="0" presId="urn:microsoft.com/office/officeart/2005/8/layout/radial5"/>
    <dgm:cxn modelId="{1F481EF4-0184-4B9E-B8C7-E17914406C92}" type="presParOf" srcId="{0FFB5548-D3A0-40AE-9490-C74E0C228609}" destId="{693FF73F-50C7-4460-8ECA-61FCDDA8CFC1}" srcOrd="0" destOrd="0" presId="urn:microsoft.com/office/officeart/2005/8/layout/radial5"/>
    <dgm:cxn modelId="{20264F78-7ED2-4B36-9EB7-7495B48ABA55}" type="presParOf" srcId="{93523EF1-42BE-4ACD-8A41-51EF809549DA}" destId="{5DC2129A-5D62-4354-B6B8-A7988EC8D2DF}" srcOrd="2" destOrd="0" presId="urn:microsoft.com/office/officeart/2005/8/layout/radial5"/>
    <dgm:cxn modelId="{4AB889AC-1079-4801-A431-6A7E8B4F0C1C}" type="presParOf" srcId="{93523EF1-42BE-4ACD-8A41-51EF809549DA}" destId="{D425DFDA-D11A-445C-B83C-1B32D2C4CE8E}" srcOrd="3" destOrd="0" presId="urn:microsoft.com/office/officeart/2005/8/layout/radial5"/>
    <dgm:cxn modelId="{C41CC351-FED4-4DEB-B2DC-22B74BB4FF91}" type="presParOf" srcId="{D425DFDA-D11A-445C-B83C-1B32D2C4CE8E}" destId="{77ED1C2D-C15D-4FB7-B7E7-724FE75768C4}" srcOrd="0" destOrd="0" presId="urn:microsoft.com/office/officeart/2005/8/layout/radial5"/>
    <dgm:cxn modelId="{66A17D46-87EF-418C-BBCA-D0B00521BFA5}" type="presParOf" srcId="{93523EF1-42BE-4ACD-8A41-51EF809549DA}" destId="{F841982C-3AC0-4397-9D35-1DD1E2E3A3E0}" srcOrd="4" destOrd="0" presId="urn:microsoft.com/office/officeart/2005/8/layout/radial5"/>
    <dgm:cxn modelId="{51DFA0A4-A82F-4AEF-9C5B-07FE0FD09F12}" type="presParOf" srcId="{93523EF1-42BE-4ACD-8A41-51EF809549DA}" destId="{4F377539-5336-46FC-ADD9-8F2A65FCE8A2}" srcOrd="5" destOrd="0" presId="urn:microsoft.com/office/officeart/2005/8/layout/radial5"/>
    <dgm:cxn modelId="{404D7D2B-0A68-4E13-9E53-85AECEEF61F3}" type="presParOf" srcId="{4F377539-5336-46FC-ADD9-8F2A65FCE8A2}" destId="{96D5CEB4-4D7E-473A-9A96-FE6BA98ADD7E}" srcOrd="0" destOrd="0" presId="urn:microsoft.com/office/officeart/2005/8/layout/radial5"/>
    <dgm:cxn modelId="{0771A151-6B11-48D3-84D7-BD2A179A8B87}" type="presParOf" srcId="{93523EF1-42BE-4ACD-8A41-51EF809549DA}" destId="{9331A3BF-7EAC-4B41-9F46-54B52683464E}" srcOrd="6" destOrd="0" presId="urn:microsoft.com/office/officeart/2005/8/layout/radial5"/>
    <dgm:cxn modelId="{7BF9FA2B-9C09-4488-9A86-87B133F50F77}" type="presParOf" srcId="{93523EF1-42BE-4ACD-8A41-51EF809549DA}" destId="{6A4E47F4-4AF8-47D5-A1FD-50BCDB124607}" srcOrd="7" destOrd="0" presId="urn:microsoft.com/office/officeart/2005/8/layout/radial5"/>
    <dgm:cxn modelId="{169E6C91-65E4-4E7C-B776-B576F8C640E3}" type="presParOf" srcId="{6A4E47F4-4AF8-47D5-A1FD-50BCDB124607}" destId="{9DB940F0-475E-49BB-B6B8-E9223FA1CE3C}" srcOrd="0" destOrd="0" presId="urn:microsoft.com/office/officeart/2005/8/layout/radial5"/>
    <dgm:cxn modelId="{A18CCD51-827D-4B5B-ACAD-D6DC9B6F6DEE}" type="presParOf" srcId="{93523EF1-42BE-4ACD-8A41-51EF809549DA}" destId="{03A7E5F3-8188-4B9F-9D1C-308EC6495F4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CA9F6-1215-4F19-887F-F51A14ECFD33}">
      <dsp:nvSpPr>
        <dsp:cNvPr id="0" name=""/>
        <dsp:cNvSpPr/>
      </dsp:nvSpPr>
      <dsp:spPr>
        <a:xfrm>
          <a:off x="1492353" y="1342757"/>
          <a:ext cx="1314656" cy="1268565"/>
        </a:xfrm>
        <a:prstGeom prst="ellipse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kern="1200" dirty="0"/>
            <a:t>СПО-организатор профессиональной подготовки </a:t>
          </a:r>
          <a:br>
            <a:rPr lang="ru-RU" sz="700" b="0" kern="1200" dirty="0"/>
          </a:br>
          <a:r>
            <a:rPr lang="ru-RU" sz="700" b="0" kern="1200" dirty="0"/>
            <a:t>(группа 25 человек)* </a:t>
          </a:r>
        </a:p>
      </dsp:txBody>
      <dsp:txXfrm>
        <a:off x="1684880" y="1528534"/>
        <a:ext cx="929602" cy="897011"/>
      </dsp:txXfrm>
    </dsp:sp>
    <dsp:sp modelId="{0FFB5548-D3A0-40AE-9490-C74E0C228609}">
      <dsp:nvSpPr>
        <dsp:cNvPr id="0" name=""/>
        <dsp:cNvSpPr/>
      </dsp:nvSpPr>
      <dsp:spPr>
        <a:xfrm rot="2469715">
          <a:off x="973658" y="1132247"/>
          <a:ext cx="549736" cy="25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983183" y="1158267"/>
        <a:ext cx="472653" cy="154166"/>
      </dsp:txXfrm>
    </dsp:sp>
    <dsp:sp modelId="{5DC2129A-5D62-4354-B6B8-A7988EC8D2DF}">
      <dsp:nvSpPr>
        <dsp:cNvPr id="0" name=""/>
        <dsp:cNvSpPr/>
      </dsp:nvSpPr>
      <dsp:spPr>
        <a:xfrm>
          <a:off x="156714" y="315344"/>
          <a:ext cx="755714" cy="755714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ОО 1 </a:t>
          </a:r>
          <a:br>
            <a:rPr lang="ru-RU" sz="700" kern="1200" dirty="0"/>
          </a:br>
          <a:r>
            <a:rPr lang="ru-RU" sz="700" kern="1200" dirty="0"/>
            <a:t>(5 человек)</a:t>
          </a:r>
        </a:p>
      </dsp:txBody>
      <dsp:txXfrm>
        <a:off x="267386" y="426016"/>
        <a:ext cx="534370" cy="534370"/>
      </dsp:txXfrm>
    </dsp:sp>
    <dsp:sp modelId="{D425DFDA-D11A-445C-B83C-1B32D2C4CE8E}">
      <dsp:nvSpPr>
        <dsp:cNvPr id="0" name=""/>
        <dsp:cNvSpPr/>
      </dsp:nvSpPr>
      <dsp:spPr>
        <a:xfrm rot="4014537">
          <a:off x="1651959" y="1019289"/>
          <a:ext cx="288314" cy="25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25037"/>
            <a:satOff val="-2309"/>
            <a:lumOff val="107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1675385" y="1035223"/>
        <a:ext cx="211231" cy="154166"/>
      </dsp:txXfrm>
    </dsp:sp>
    <dsp:sp modelId="{F841982C-3AC0-4397-9D35-1DD1E2E3A3E0}">
      <dsp:nvSpPr>
        <dsp:cNvPr id="0" name=""/>
        <dsp:cNvSpPr/>
      </dsp:nvSpPr>
      <dsp:spPr>
        <a:xfrm>
          <a:off x="1132742" y="161228"/>
          <a:ext cx="807730" cy="755714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ОО 2 </a:t>
          </a:r>
          <a:br>
            <a:rPr lang="ru-RU" sz="700" kern="1200" dirty="0"/>
          </a:br>
          <a:r>
            <a:rPr lang="ru-RU" sz="700" kern="1200" dirty="0"/>
            <a:t>(2 человека)</a:t>
          </a:r>
        </a:p>
      </dsp:txBody>
      <dsp:txXfrm>
        <a:off x="1251031" y="271900"/>
        <a:ext cx="571152" cy="534370"/>
      </dsp:txXfrm>
    </dsp:sp>
    <dsp:sp modelId="{4F377539-5336-46FC-ADD9-8F2A65FCE8A2}">
      <dsp:nvSpPr>
        <dsp:cNvPr id="0" name=""/>
        <dsp:cNvSpPr/>
      </dsp:nvSpPr>
      <dsp:spPr>
        <a:xfrm rot="20701171">
          <a:off x="990096" y="2107990"/>
          <a:ext cx="380175" cy="25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50074"/>
            <a:satOff val="-4618"/>
            <a:lumOff val="214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991406" y="2169341"/>
        <a:ext cx="303092" cy="154166"/>
      </dsp:txXfrm>
    </dsp:sp>
    <dsp:sp modelId="{9331A3BF-7EAC-4B41-9F46-54B52683464E}">
      <dsp:nvSpPr>
        <dsp:cNvPr id="0" name=""/>
        <dsp:cNvSpPr/>
      </dsp:nvSpPr>
      <dsp:spPr>
        <a:xfrm>
          <a:off x="0" y="2061914"/>
          <a:ext cx="840800" cy="755706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ОО 3 </a:t>
          </a:r>
          <a:br>
            <a:rPr lang="ru-RU" sz="700" kern="1200" dirty="0"/>
          </a:br>
          <a:r>
            <a:rPr lang="ru-RU" sz="700" kern="1200" dirty="0"/>
            <a:t>(7 человек)</a:t>
          </a:r>
        </a:p>
      </dsp:txBody>
      <dsp:txXfrm>
        <a:off x="123132" y="2172585"/>
        <a:ext cx="594536" cy="534364"/>
      </dsp:txXfrm>
    </dsp:sp>
    <dsp:sp modelId="{6A4E47F4-4AF8-47D5-A1FD-50BCDB124607}">
      <dsp:nvSpPr>
        <dsp:cNvPr id="0" name=""/>
        <dsp:cNvSpPr/>
      </dsp:nvSpPr>
      <dsp:spPr>
        <a:xfrm rot="823789">
          <a:off x="949187" y="1604799"/>
          <a:ext cx="405541" cy="25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75112"/>
            <a:satOff val="-6927"/>
            <a:lumOff val="3212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950288" y="1647039"/>
        <a:ext cx="328458" cy="154166"/>
      </dsp:txXfrm>
    </dsp:sp>
    <dsp:sp modelId="{03A7E5F3-8188-4B9F-9D1C-308EC6495F46}">
      <dsp:nvSpPr>
        <dsp:cNvPr id="0" name=""/>
        <dsp:cNvSpPr/>
      </dsp:nvSpPr>
      <dsp:spPr>
        <a:xfrm>
          <a:off x="-23959" y="1166588"/>
          <a:ext cx="806143" cy="755714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ОО 4 </a:t>
          </a:r>
          <a:br>
            <a:rPr lang="ru-RU" sz="700" kern="1200" dirty="0"/>
          </a:br>
          <a:r>
            <a:rPr lang="ru-RU" sz="700" kern="1200" dirty="0"/>
            <a:t>(10 человек)</a:t>
          </a:r>
        </a:p>
      </dsp:txBody>
      <dsp:txXfrm>
        <a:off x="94098" y="1277260"/>
        <a:ext cx="570029" cy="534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3900" cy="25495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1316567" y="3228896"/>
            <a:ext cx="7241117" cy="305895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69364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1pPr>
    <a:lvl2pPr indent="143492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2pPr>
    <a:lvl3pPr indent="286984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3pPr>
    <a:lvl4pPr indent="430477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4pPr>
    <a:lvl5pPr indent="573969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5pPr>
    <a:lvl6pPr indent="717461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6pPr>
    <a:lvl7pPr indent="860953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7pPr>
    <a:lvl8pPr indent="1004446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8pPr>
    <a:lvl9pPr indent="1147938" defTabSz="286984" latinLnBrk="0">
      <a:lnSpc>
        <a:spcPct val="117999"/>
      </a:lnSpc>
      <a:defRPr sz="14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49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39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2969" y="863947"/>
            <a:ext cx="7358063" cy="1741289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92969" y="2658814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300"/>
            </a:lvl1pPr>
            <a:lvl2pPr marL="0" indent="0" algn="ctr">
              <a:spcBef>
                <a:spcPts val="0"/>
              </a:spcBef>
              <a:buSzTx/>
              <a:buNone/>
              <a:defRPr sz="2300"/>
            </a:lvl2pPr>
            <a:lvl3pPr marL="0" indent="0" algn="ctr">
              <a:spcBef>
                <a:spcPts val="0"/>
              </a:spcBef>
              <a:buSzTx/>
              <a:buNone/>
              <a:defRPr sz="2300"/>
            </a:lvl3pPr>
            <a:lvl4pPr marL="0" indent="0" algn="ctr">
              <a:spcBef>
                <a:spcPts val="0"/>
              </a:spcBef>
              <a:buSzTx/>
              <a:buNone/>
              <a:defRPr sz="2300"/>
            </a:lvl4pPr>
            <a:lvl5pPr marL="0" indent="0" algn="ctr">
              <a:spcBef>
                <a:spcPts val="0"/>
              </a:spcBef>
              <a:buSzTx/>
              <a:buNone/>
              <a:defRPr sz="23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11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081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3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54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61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34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5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50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30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2969" y="1701106"/>
            <a:ext cx="7358063" cy="1741289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82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633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122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93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Изображение"/>
          <p:cNvSpPr>
            <a:spLocks noGrp="1"/>
          </p:cNvSpPr>
          <p:nvPr>
            <p:ph type="pic" idx="13"/>
          </p:nvPr>
        </p:nvSpPr>
        <p:spPr>
          <a:xfrm>
            <a:off x="1591717" y="323700"/>
            <a:ext cx="8719840" cy="4359921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3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69726" y="334863"/>
            <a:ext cx="3750469" cy="2102941"/>
          </a:xfrm>
          <a:prstGeom prst="rect">
            <a:avLst/>
          </a:prstGeom>
        </p:spPr>
        <p:txBody>
          <a:bodyPr anchor="b"/>
          <a:lstStyle>
            <a:lvl1pPr>
              <a:defRPr sz="3800"/>
            </a:lvl1pPr>
          </a:lstStyle>
          <a:p>
            <a:r>
              <a:t>Текст заголовка</a:t>
            </a:r>
          </a:p>
        </p:txBody>
      </p:sp>
      <p:sp>
        <p:nvSpPr>
          <p:cNvPr id="4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69726" y="2491383"/>
            <a:ext cx="3750469" cy="216991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300"/>
            </a:lvl1pPr>
            <a:lvl2pPr marL="0" indent="0" algn="ctr">
              <a:spcBef>
                <a:spcPts val="0"/>
              </a:spcBef>
              <a:buSzTx/>
              <a:buNone/>
              <a:defRPr sz="2300"/>
            </a:lvl2pPr>
            <a:lvl3pPr marL="0" indent="0" algn="ctr">
              <a:spcBef>
                <a:spcPts val="0"/>
              </a:spcBef>
              <a:buSzTx/>
              <a:buNone/>
              <a:defRPr sz="2300"/>
            </a:lvl3pPr>
            <a:lvl4pPr marL="0" indent="0" algn="ctr">
              <a:spcBef>
                <a:spcPts val="0"/>
              </a:spcBef>
              <a:buSzTx/>
              <a:buNone/>
              <a:defRPr sz="2300"/>
            </a:lvl4pPr>
            <a:lvl5pPr marL="0" indent="0" algn="ctr">
              <a:spcBef>
                <a:spcPts val="0"/>
              </a:spcBef>
              <a:buSzTx/>
              <a:buNone/>
              <a:defRPr sz="23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idx="13"/>
          </p:nvPr>
        </p:nvSpPr>
        <p:spPr>
          <a:xfrm>
            <a:off x="2873127" y="1364009"/>
            <a:ext cx="6630293" cy="3315148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69726" y="1366242"/>
            <a:ext cx="3750469" cy="3315146"/>
          </a:xfrm>
          <a:prstGeom prst="rect">
            <a:avLst/>
          </a:prstGeom>
        </p:spPr>
        <p:txBody>
          <a:bodyPr/>
          <a:lstStyle>
            <a:lvl1pPr marL="215238" indent="-215238">
              <a:spcBef>
                <a:spcPts val="2009"/>
              </a:spcBef>
              <a:defRPr sz="1800"/>
            </a:lvl1pPr>
            <a:lvl2pPr marL="430477" indent="-215238">
              <a:spcBef>
                <a:spcPts val="2009"/>
              </a:spcBef>
              <a:defRPr sz="1800"/>
            </a:lvl2pPr>
            <a:lvl3pPr marL="645715" indent="-215238">
              <a:spcBef>
                <a:spcPts val="2009"/>
              </a:spcBef>
              <a:defRPr sz="1800"/>
            </a:lvl3pPr>
            <a:lvl4pPr marL="860953" indent="-215238">
              <a:spcBef>
                <a:spcPts val="2009"/>
              </a:spcBef>
              <a:defRPr sz="1800"/>
            </a:lvl4pPr>
            <a:lvl5pPr marL="1076192" indent="-215238">
              <a:spcBef>
                <a:spcPts val="2009"/>
              </a:spcBef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58874" y="4902399"/>
            <a:ext cx="221491" cy="21828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69727" y="669727"/>
            <a:ext cx="7804547" cy="380404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4697015" y="2652117"/>
            <a:ext cx="4257245" cy="212973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4572000" y="468809"/>
            <a:ext cx="4125516" cy="2062759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669851" y="468809"/>
            <a:ext cx="8425160" cy="4212580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92969" y="3355330"/>
            <a:ext cx="7358063" cy="24329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500" i="1"/>
            </a:lvl1pPr>
            <a:lvl2pPr marL="488272" indent="-209259" algn="ctr">
              <a:spcBef>
                <a:spcPts val="0"/>
              </a:spcBef>
              <a:defRPr sz="1500" i="1"/>
            </a:lvl2pPr>
            <a:lvl3pPr marL="767285" indent="-209259" algn="ctr">
              <a:spcBef>
                <a:spcPts val="0"/>
              </a:spcBef>
              <a:defRPr sz="1500" i="1"/>
            </a:lvl3pPr>
            <a:lvl4pPr marL="1046297" indent="-209259" algn="ctr">
              <a:spcBef>
                <a:spcPts val="0"/>
              </a:spcBef>
              <a:defRPr sz="1500" i="1"/>
            </a:lvl4pPr>
            <a:lvl5pPr marL="1325310" indent="-209259" algn="ctr">
              <a:spcBef>
                <a:spcPts val="0"/>
              </a:spcBef>
              <a:defRPr sz="1500" i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3"/>
          </p:nvPr>
        </p:nvSpPr>
        <p:spPr>
          <a:xfrm>
            <a:off x="892969" y="2250235"/>
            <a:ext cx="7358063" cy="32156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sym typeface="Helvetica Neue Medium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-667866" y="0"/>
            <a:ext cx="10479731" cy="5243959"/>
          </a:xfrm>
          <a:prstGeom prst="rect">
            <a:avLst/>
          </a:prstGeom>
        </p:spPr>
        <p:txBody>
          <a:bodyPr lIns="57396" tIns="28698" rIns="57396" bIns="28698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69727" y="133945"/>
            <a:ext cx="7804547" cy="1138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69727" y="1366242"/>
            <a:ext cx="7804547" cy="3315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1887" tIns="31887" rIns="31887" bIns="31887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58874" y="4902398"/>
            <a:ext cx="221491" cy="218285"/>
          </a:xfrm>
          <a:prstGeom prst="rect">
            <a:avLst/>
          </a:prstGeom>
          <a:ln w="12700">
            <a:miter lim="400000"/>
          </a:ln>
        </p:spPr>
        <p:txBody>
          <a:bodyPr wrap="none" lIns="31887" tIns="31887" rIns="31887" bIns="31887">
            <a:spAutoFit/>
          </a:bodyPr>
          <a:lstStyle>
            <a:lvl1pPr>
              <a:defRPr sz="1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78" r:id="rId11"/>
  </p:sldLayoutIdLst>
  <p:transition spd="med"/>
  <p:txStyles>
    <p:titleStyle>
      <a:lvl1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279013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558025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837038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116051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1395063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1674076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1953089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2232101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2511114" marR="0" indent="-279013" algn="l" defTabSz="366702" rtl="0" latinLnBrk="0">
        <a:lnSpc>
          <a:spcPct val="100000"/>
        </a:lnSpc>
        <a:spcBef>
          <a:spcPts val="2636"/>
        </a:spcBef>
        <a:spcAft>
          <a:spcPts val="0"/>
        </a:spcAft>
        <a:buClrTx/>
        <a:buSzPct val="145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3667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hangingPunct="1"/>
            <a:fld id="{B4C71EC6-210F-42DE-9C53-41977AD35B3D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 hangingPunct="1"/>
              <a:t>17.08.2023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hangingPunct="1"/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hangingPunct="1"/>
            <a:fld id="{B19B0651-EE4F-4900-A07F-96A6BFA9D0F0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 hangingPunct="1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38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5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Прямоугольник 6"/>
          <p:cNvSpPr/>
          <p:nvPr/>
        </p:nvSpPr>
        <p:spPr>
          <a:xfrm>
            <a:off x="1621827" y="415208"/>
            <a:ext cx="5619284" cy="238513"/>
          </a:xfrm>
          <a:prstGeom prst="rect">
            <a:avLst/>
          </a:prstGeom>
        </p:spPr>
        <p:txBody>
          <a:bodyPr wrap="square" lIns="68566" tIns="34283" rIns="68566" bIns="34283">
            <a:spAutoFit/>
          </a:bodyPr>
          <a:lstStyle/>
          <a:p>
            <a:pPr algn="ctr" latinLnBrk="1">
              <a:defRPr/>
            </a:pPr>
            <a:r>
              <a:rPr 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Министерство  образования и науки Самарской области</a:t>
            </a:r>
          </a:p>
        </p:txBody>
      </p:sp>
      <p:sp>
        <p:nvSpPr>
          <p:cNvPr id="8" name="Подзаголовок 10"/>
          <p:cNvSpPr txBox="1">
            <a:spLocks/>
          </p:cNvSpPr>
          <p:nvPr/>
        </p:nvSpPr>
        <p:spPr>
          <a:xfrm>
            <a:off x="1378169" y="1005576"/>
            <a:ext cx="7082264" cy="1601391"/>
          </a:xfrm>
          <a:prstGeom prst="rect">
            <a:avLst/>
          </a:prstGeom>
        </p:spPr>
        <p:txBody>
          <a:bodyPr lIns="68566" tIns="34283" rIns="68566" bIns="34283"/>
          <a:lstStyle/>
          <a:p>
            <a:pPr marL="257123" indent="-257123" latinLnBrk="1">
              <a:spcBef>
                <a:spcPct val="20000"/>
              </a:spcBef>
              <a:defRPr/>
            </a:pPr>
            <a:endParaRPr lang="ru-RU" sz="2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53312" y="1853530"/>
            <a:ext cx="6997870" cy="1915895"/>
          </a:xfrm>
          <a:prstGeom prst="rect">
            <a:avLst/>
          </a:prstGeom>
        </p:spPr>
        <p:txBody>
          <a:bodyPr wrap="square" lIns="68566" tIns="34283" rIns="68566" bIns="34283">
            <a:spAutoFit/>
          </a:bodyPr>
          <a:lstStyle/>
          <a:p>
            <a:pPr>
              <a:spcAft>
                <a:spcPts val="450"/>
              </a:spcAft>
              <a:buClr>
                <a:srgbClr val="C00000"/>
              </a:buClr>
              <a:buSzPct val="150000"/>
              <a:defRPr/>
            </a:pP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профессионального обучения </a:t>
            </a:r>
            <a:b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9-классников на базе профессиональных образовательных организаций в рамках  внедрения Единой модели профессиональной ориентации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858906" y="4680512"/>
            <a:ext cx="1050289" cy="3278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latinLnBrk="1">
              <a:lnSpc>
                <a:spcPct val="110000"/>
              </a:lnSpc>
              <a:spcBef>
                <a:spcPct val="20000"/>
              </a:spcBef>
            </a:pPr>
            <a:r>
              <a:rPr lang="ru-RU" alt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17.08.2023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2DC97D-642A-0BCA-DCF1-8F97F3D7DC5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04124" y="20282"/>
            <a:ext cx="2223712" cy="13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311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907704" y="453462"/>
            <a:ext cx="6439309" cy="85725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Задачи общеобразовательных организаций:</a:t>
            </a: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Объект 13"/>
          <p:cNvSpPr txBox="1">
            <a:spLocks noGrp="1"/>
          </p:cNvSpPr>
          <p:nvPr>
            <p:ph sz="quarter" idx="4"/>
          </p:nvPr>
        </p:nvSpPr>
        <p:spPr>
          <a:xfrm>
            <a:off x="179512" y="1059582"/>
            <a:ext cx="782234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ctr">
              <a:buNone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2360" y="1491630"/>
            <a:ext cx="957648" cy="307027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1745747"/>
            <a:ext cx="7416824" cy="246221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провести работу с </a:t>
            </a:r>
            <a:r>
              <a:rPr lang="ru-RU" sz="1600" kern="1200" dirty="0" err="1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низкомотивированными</a:t>
            </a: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 обучающимися и обучающимися, не определившимися с дальнейшей образовательной траекторией, по привлечению к обучению по программам профессиональной подготовки </a:t>
            </a:r>
          </a:p>
          <a:p>
            <a:pPr lvl="4" algn="r"/>
            <a:endParaRPr lang="ru-RU" sz="1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endParaRPr>
          </a:p>
          <a:p>
            <a:pPr lvl="4" algn="r"/>
            <a:r>
              <a:rPr lang="ru-RU" sz="1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n-ea"/>
                <a:cs typeface="+mn-cs"/>
              </a:rPr>
              <a:t>срок до 08.09.2023</a:t>
            </a:r>
            <a:endParaRPr lang="ru-RU" sz="1600" kern="12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сформировать списки обучающихся для зачисления на программы профессиональной подготовки и направить в адрес территориальных управлений министерства </a:t>
            </a:r>
          </a:p>
          <a:p>
            <a:pPr lvl="4" algn="r"/>
            <a:r>
              <a:rPr lang="ru-RU" sz="1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n-ea"/>
                <a:cs typeface="+mn-cs"/>
              </a:rPr>
              <a:t>срок до 08.09.2023 </a:t>
            </a:r>
            <a:endParaRPr lang="ru-RU" sz="1600" kern="12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endParaRPr lang="ru-RU" sz="1600" kern="12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685783">
              <a:spcBef>
                <a:spcPts val="0"/>
              </a:spcBef>
            </a:pP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ЕДИНАЯ МОДЕЛЬ ПРОФОРИЕНТАЦИИ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592BED6-FE24-8B40-7771-3BC4F814BC7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1419622"/>
            <a:ext cx="4518248" cy="59350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502" y="2139702"/>
            <a:ext cx="5303987" cy="275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8BC4951-2DA7-5531-EA13-886EA8055A2B}"/>
              </a:ext>
            </a:extLst>
          </p:cNvPr>
          <p:cNvSpPr txBox="1"/>
          <p:nvPr/>
        </p:nvSpPr>
        <p:spPr>
          <a:xfrm>
            <a:off x="5075119" y="1088351"/>
            <a:ext cx="3979212" cy="3139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Задача ПОО  -  максимальная вовлеченность в работу по внедрению единой модели профориентации </a:t>
            </a:r>
            <a:r>
              <a:rPr lang="ru-RU" sz="1200" b="1" i="1" dirty="0">
                <a:solidFill>
                  <a:srgbClr val="002060"/>
                </a:solidFill>
              </a:rPr>
              <a:t>(</a:t>
            </a:r>
            <a:r>
              <a:rPr lang="ru-RU" sz="1200" b="1" i="1" dirty="0" err="1">
                <a:solidFill>
                  <a:srgbClr val="002060"/>
                </a:solidFill>
              </a:rPr>
              <a:t>проф.пробы</a:t>
            </a:r>
            <a:r>
              <a:rPr lang="ru-RU" sz="1200" b="1" i="1" dirty="0">
                <a:solidFill>
                  <a:srgbClr val="002060"/>
                </a:solidFill>
              </a:rPr>
              <a:t>, профориентационные каникулярные смены и пр.)</a:t>
            </a:r>
            <a:endParaRPr lang="en-US" b="1" i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ru-RU" sz="5400" b="1" dirty="0">
                <a:solidFill>
                  <a:srgbClr val="C00000"/>
                </a:solidFill>
              </a:rPr>
              <a:t>+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     Организация профессионального обучения 9-классников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13384874">
            <a:off x="5651544" y="4011909"/>
            <a:ext cx="216024" cy="7161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4587974"/>
            <a:ext cx="1656184" cy="3025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0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47490" y="205978"/>
            <a:ext cx="6439309" cy="85725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Условия организации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профессионального обучения в рамках внедрения Единой модели профессиональной ориентации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Категория обучающихся </a:t>
            </a:r>
            <a:r>
              <a:rPr lang="ru-RU" dirty="0">
                <a:solidFill>
                  <a:srgbClr val="002060"/>
                </a:solidFill>
              </a:rPr>
              <a:t>– 9-классники общеобразовательных организаций региона из школ, реализующих </a:t>
            </a:r>
            <a:r>
              <a:rPr lang="ru-RU" dirty="0" err="1">
                <a:solidFill>
                  <a:srgbClr val="002060"/>
                </a:solidFill>
              </a:rPr>
              <a:t>профминимум</a:t>
            </a:r>
            <a:r>
              <a:rPr lang="ru-RU" dirty="0">
                <a:solidFill>
                  <a:srgbClr val="002060"/>
                </a:solidFill>
              </a:rPr>
              <a:t>, в т.ч. на продвинутом уровне </a:t>
            </a:r>
            <a:r>
              <a:rPr lang="ru-RU" sz="1100" dirty="0">
                <a:solidFill>
                  <a:srgbClr val="002060"/>
                </a:solidFill>
              </a:rPr>
              <a:t>(распоряжением министерства образования и науки Самарской области от 28.07.2023 № 800-р утверждены уровни </a:t>
            </a:r>
            <a:r>
              <a:rPr lang="ru-RU" sz="1100" dirty="0" err="1">
                <a:solidFill>
                  <a:srgbClr val="002060"/>
                </a:solidFill>
              </a:rPr>
              <a:t>профминимума</a:t>
            </a:r>
            <a:r>
              <a:rPr lang="ru-RU" sz="1100" dirty="0">
                <a:solidFill>
                  <a:srgbClr val="002060"/>
                </a:solidFill>
              </a:rPr>
              <a:t> в каждой школе региона)</a:t>
            </a:r>
          </a:p>
          <a:p>
            <a:endParaRPr lang="ru-RU" sz="1000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Срок обучения </a:t>
            </a:r>
            <a:r>
              <a:rPr lang="ru-RU" dirty="0">
                <a:solidFill>
                  <a:srgbClr val="002060"/>
                </a:solidFill>
              </a:rPr>
              <a:t>– не более 9 месяцев</a:t>
            </a:r>
          </a:p>
          <a:p>
            <a:endParaRPr lang="ru-RU" sz="1000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Количество часов</a:t>
            </a:r>
            <a:r>
              <a:rPr lang="ru-RU" dirty="0">
                <a:solidFill>
                  <a:srgbClr val="002060"/>
                </a:solidFill>
              </a:rPr>
              <a:t> образовательной программы профессиональной подготовки – не более 144 часов</a:t>
            </a:r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6016" y="1563638"/>
            <a:ext cx="3895268" cy="2998676"/>
          </a:xfrm>
        </p:spPr>
      </p:pic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213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47490" y="205978"/>
            <a:ext cx="6439309" cy="85725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Условия организации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профессионального обучения в рамках внедрения Единой модели профессиональной ориентации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43196495"/>
              </p:ext>
            </p:extLst>
          </p:nvPr>
        </p:nvGraphicFramePr>
        <p:xfrm>
          <a:off x="5652120" y="1635646"/>
          <a:ext cx="287677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8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319980" y="1491630"/>
            <a:ext cx="42484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Образовательные организации, в т.ч. продвинутого уровня направляют для обучения 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ПОО </a:t>
            </a:r>
            <a:r>
              <a:rPr lang="ru-RU" sz="1600" b="1" dirty="0">
                <a:solidFill>
                  <a:srgbClr val="002060"/>
                </a:solidFill>
              </a:rPr>
              <a:t>(с учетом максимальной комплектации группы в количестве 25 человек) обучающихся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числа :</a:t>
            </a:r>
          </a:p>
          <a:p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l">
              <a:buFontTx/>
              <a:buChar char="-"/>
            </a:pPr>
            <a:r>
              <a:rPr lang="ru-RU" sz="1400" b="1" i="1" kern="1200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низкомотивированных</a:t>
            </a:r>
            <a:r>
              <a:rPr lang="ru-RU" sz="1400" b="1" i="1" kern="1200" dirty="0">
                <a:solidFill>
                  <a:srgbClr val="C00000"/>
                </a:solidFill>
                <a:latin typeface="Bookman Old Style" panose="02050604050505020204" pitchFamily="18" charset="0"/>
              </a:rPr>
              <a:t>.</a:t>
            </a:r>
          </a:p>
          <a:p>
            <a:pPr marL="285750" indent="-285750" algn="l">
              <a:buFontTx/>
              <a:buChar char="-"/>
            </a:pPr>
            <a:endParaRPr lang="ru-RU" sz="1400" b="1" i="1" kern="12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l"/>
            <a:r>
              <a:rPr lang="ru-RU" sz="1200" b="1" i="1" kern="1200" dirty="0">
                <a:solidFill>
                  <a:srgbClr val="0070C0"/>
                </a:solidFill>
                <a:latin typeface="Bookman Old Style" panose="02050604050505020204" pitchFamily="18" charset="0"/>
              </a:rPr>
              <a:t>*56 СПО-организаторы профессиональной подготовки </a:t>
            </a:r>
          </a:p>
          <a:p>
            <a:pPr marL="285750" indent="-285750">
              <a:buFontTx/>
              <a:buChar char="-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44788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91680" y="339502"/>
            <a:ext cx="6439309" cy="85725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Нормативное обеспечение 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профессионального обучения</a:t>
            </a: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Объект 13"/>
          <p:cNvSpPr txBox="1">
            <a:spLocks noGrp="1"/>
          </p:cNvSpPr>
          <p:nvPr>
            <p:ph sz="quarter" idx="4"/>
          </p:nvPr>
        </p:nvSpPr>
        <p:spPr>
          <a:xfrm>
            <a:off x="539552" y="1563638"/>
            <a:ext cx="6840760" cy="1017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ru-RU" sz="1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  <a:sym typeface="Helvetica Neue Medium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ctr">
              <a:buNone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51520" y="1491630"/>
            <a:ext cx="8712968" cy="3168352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Федеральный закон от 29.12.2012 № 273-ФЗ «Об образовании в Российской Федерации»;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Приказ </a:t>
            </a:r>
            <a:r>
              <a:rPr lang="ru-RU" sz="1600" dirty="0" err="1">
                <a:solidFill>
                  <a:srgbClr val="002060"/>
                </a:solidFill>
              </a:rPr>
              <a:t>Минпросвещения</a:t>
            </a:r>
            <a:r>
              <a:rPr lang="ru-RU" sz="1600" dirty="0">
                <a:solidFill>
                  <a:srgbClr val="002060"/>
                </a:solidFill>
              </a:rPr>
              <a:t> России от 26.08.2020 № 438 «Об утверждении Порядка организации и осуществления образовательной деятельности по основным программам профессионального обучения»;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Приказ </a:t>
            </a:r>
            <a:r>
              <a:rPr lang="ru-RU" sz="1600" dirty="0" err="1">
                <a:solidFill>
                  <a:srgbClr val="002060"/>
                </a:solidFill>
              </a:rPr>
              <a:t>Минобрнауки</a:t>
            </a:r>
            <a:r>
              <a:rPr lang="ru-RU" sz="1600" dirty="0">
                <a:solidFill>
                  <a:srgbClr val="002060"/>
                </a:solidFill>
              </a:rPr>
              <a:t> России от 02.07.2013 № 513 «Об утверждении Перечня профессий рабочих, должностей служащих, по которым осуществляется профессиональное обучение»;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 Письмо </a:t>
            </a:r>
            <a:r>
              <a:rPr lang="ru-RU" sz="1600" dirty="0" err="1">
                <a:solidFill>
                  <a:srgbClr val="002060"/>
                </a:solidFill>
              </a:rPr>
              <a:t>Минобрнауки</a:t>
            </a:r>
            <a:r>
              <a:rPr lang="ru-RU" sz="1600" dirty="0">
                <a:solidFill>
                  <a:srgbClr val="002060"/>
                </a:solidFill>
              </a:rPr>
              <a:t> России от 05.12.2017 N 06-1793 «О методических рекомендациях» (вместе с «Методическими рекомендациями по организации прохождения обучающимися профессионального обучения одновременно с получением среднего общего образования, в том числе, с использованием инфраструктуры профессиональных образовательных организаций»)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8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91680" y="339502"/>
            <a:ext cx="6439309" cy="85725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Финансовое обеспечение 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профессионального обучения</a:t>
            </a: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Объект 13"/>
          <p:cNvSpPr txBox="1">
            <a:spLocks noGrp="1"/>
          </p:cNvSpPr>
          <p:nvPr>
            <p:ph sz="quarter" idx="4"/>
          </p:nvPr>
        </p:nvSpPr>
        <p:spPr>
          <a:xfrm>
            <a:off x="539552" y="1563638"/>
            <a:ext cx="6840760" cy="1017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ru-RU" sz="1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  <a:sym typeface="Helvetica Neue Medium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ctr">
              <a:buNone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51520" y="1491630"/>
            <a:ext cx="8496944" cy="2963466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Приказ министерства образования и науки Самарской области от 21.12.2022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№ 793-од «Об утверждении базовых нормативов затрат на оказание государственных услуг в государственных образовательных учреждениях &lt;…&gt; Самарской области» </a:t>
            </a:r>
          </a:p>
          <a:p>
            <a:pPr algn="just"/>
            <a:endParaRPr lang="ru-RU" sz="105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Значение базового норматива затрат на оказание государственной услуги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на один человеко-час:</a:t>
            </a:r>
          </a:p>
          <a:p>
            <a:r>
              <a:rPr lang="ru-RU" dirty="0">
                <a:solidFill>
                  <a:srgbClr val="002060"/>
                </a:solidFill>
              </a:rPr>
              <a:t>в городской местности – 22 рубля, в том числе ФОТ – 20 рублей</a:t>
            </a:r>
            <a:r>
              <a:rPr lang="en-US" dirty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в сельской местности – 38 рублей, в том числе ФОТ – 36 рублей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8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339752" y="393117"/>
            <a:ext cx="6439309" cy="857250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Задачи по организации профессионального обучения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9-класников на базе профессиональных образовательных организаций</a:t>
            </a: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Объект 13"/>
          <p:cNvSpPr txBox="1">
            <a:spLocks noGrp="1"/>
          </p:cNvSpPr>
          <p:nvPr>
            <p:ph sz="quarter" idx="4"/>
          </p:nvPr>
        </p:nvSpPr>
        <p:spPr>
          <a:xfrm>
            <a:off x="539552" y="1563638"/>
            <a:ext cx="6840760" cy="1017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ru-RU" sz="1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Helvetica Neue Medium"/>
              <a:cs typeface="Times New Roman" pitchFamily="18" charset="0"/>
              <a:sym typeface="Helvetica Neue Medium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ctr">
              <a:buNone/>
            </a:pPr>
            <a:endParaRPr lang="ru-RU" sz="1500" dirty="0">
              <a:solidFill>
                <a:srgbClr val="00000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251520" y="1347615"/>
            <a:ext cx="8568952" cy="29634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solidFill>
                  <a:srgbClr val="002060"/>
                </a:solidFill>
              </a:rPr>
              <a:t>       </a:t>
            </a:r>
            <a:r>
              <a:rPr lang="ru-RU" sz="1200" b="1" u="sng" dirty="0" err="1">
                <a:solidFill>
                  <a:srgbClr val="002060"/>
                </a:solidFill>
              </a:rPr>
              <a:t>МОиН</a:t>
            </a:r>
            <a:r>
              <a:rPr lang="ru-RU" sz="1200" b="1" u="sng" dirty="0">
                <a:solidFill>
                  <a:srgbClr val="002060"/>
                </a:solidFill>
              </a:rPr>
              <a:t> СО</a:t>
            </a:r>
            <a:r>
              <a:rPr lang="ru-RU" sz="1200" u="sng" dirty="0">
                <a:solidFill>
                  <a:srgbClr val="002060"/>
                </a:solidFill>
              </a:rPr>
              <a:t>: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внести изменения в приказ министерства образования и науки Самарской области от 22.02.2023 № 213-р «Об установлении профессиональным образовательным организациям квоты приема на обучение за счет средств бюджета Самарской области по программам профессионального обучения на 2023 год» на основании писем от ТУ </a:t>
            </a:r>
          </a:p>
          <a:p>
            <a:pPr marL="0" indent="0" algn="r"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: до 11.09.2023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002060"/>
                </a:solidFill>
              </a:rPr>
              <a:t>       </a:t>
            </a:r>
            <a:r>
              <a:rPr lang="ru-RU" sz="1200" b="1" u="sng" dirty="0">
                <a:solidFill>
                  <a:srgbClr val="002060"/>
                </a:solidFill>
              </a:rPr>
              <a:t>Территориальным управлениям: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предоставить корректные данные при уточнении  контингента обучающихся (по запросу </a:t>
            </a:r>
            <a:r>
              <a:rPr lang="ru-RU" sz="1200" dirty="0" err="1">
                <a:solidFill>
                  <a:srgbClr val="002060"/>
                </a:solidFill>
              </a:rPr>
              <a:t>МОиН</a:t>
            </a:r>
            <a:r>
              <a:rPr lang="ru-RU" sz="1200" dirty="0">
                <a:solidFill>
                  <a:srgbClr val="002060"/>
                </a:solidFill>
              </a:rPr>
              <a:t> СО) </a:t>
            </a:r>
          </a:p>
          <a:p>
            <a:pPr marL="0" indent="0" algn="r"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: сентябрь-октябрь 2023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обеспечить внесение изменений в государственные задания профессиональных образовательных организаций </a:t>
            </a:r>
          </a:p>
          <a:p>
            <a:pPr marL="0" lvl="0" indent="0" algn="r"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: по необходимости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002060"/>
                </a:solidFill>
              </a:rPr>
              <a:t>       </a:t>
            </a:r>
            <a:r>
              <a:rPr lang="ru-RU" sz="1200" b="1" u="sng" dirty="0">
                <a:solidFill>
                  <a:srgbClr val="002060"/>
                </a:solidFill>
              </a:rPr>
              <a:t>Территориальным управлениям и Департаментам образования </a:t>
            </a:r>
            <a:r>
              <a:rPr lang="ru-RU" sz="1200" b="1" u="sng" dirty="0" err="1">
                <a:solidFill>
                  <a:srgbClr val="002060"/>
                </a:solidFill>
              </a:rPr>
              <a:t>г.о.Самары</a:t>
            </a:r>
            <a:r>
              <a:rPr lang="ru-RU" sz="1200" b="1" u="sng" dirty="0">
                <a:solidFill>
                  <a:srgbClr val="002060"/>
                </a:solidFill>
              </a:rPr>
              <a:t> и Тольятти: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организовать взаимодействие профессиональных образовательных организаций и общеобразовательных организаций, в т.ч. продвинутого уровня;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осуществлять контроль за реализацией программ профессионального обучения в рамках внедрения Единой модели профессиональной ориентации</a:t>
            </a:r>
          </a:p>
          <a:p>
            <a:pPr marL="0" indent="0" algn="r"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: в течение 2023/2024 учебного года</a:t>
            </a:r>
          </a:p>
          <a:p>
            <a:pPr algn="r"/>
            <a:endParaRPr lang="ru-RU" sz="1200" dirty="0">
              <a:solidFill>
                <a:srgbClr val="002060"/>
              </a:solidFill>
            </a:endParaRPr>
          </a:p>
          <a:p>
            <a:pPr marL="0" lvl="0" indent="0" algn="r">
              <a:buNone/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  <a:p>
            <a:r>
              <a:rPr lang="ru-RU" sz="1400" dirty="0">
                <a:solidFill>
                  <a:srgbClr val="002060"/>
                </a:solidFill>
              </a:rPr>
              <a:t>Финансовое обеспечение в соответствии с утвержденными приказом министерства образования и науки Самарской области от 21.12.2022 N 793-од нормативами</a:t>
            </a:r>
          </a:p>
        </p:txBody>
      </p:sp>
    </p:spTree>
    <p:extLst>
      <p:ext uri="{BB962C8B-B14F-4D97-AF65-F5344CB8AC3E}">
        <p14:creationId xmlns:p14="http://schemas.microsoft.com/office/powerpoint/2010/main" val="198760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63688" y="555526"/>
            <a:ext cx="6234485" cy="85725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Задачи </a:t>
            </a:r>
            <a:b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</a:br>
            <a:endParaRPr lang="ru-RU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  <a:sym typeface="Helvetica Neue Medium"/>
            </a:endParaRP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Объект 13"/>
          <p:cNvSpPr txBox="1">
            <a:spLocks noGrp="1"/>
          </p:cNvSpPr>
          <p:nvPr>
            <p:ph sz="quarter" idx="4"/>
          </p:nvPr>
        </p:nvSpPr>
        <p:spPr>
          <a:xfrm>
            <a:off x="107504" y="1347615"/>
            <a:ext cx="8784976" cy="365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C00000"/>
                </a:solidFill>
                <a:cs typeface="Times New Roman" pitchFamily="18" charset="0"/>
              </a:rPr>
              <a:t>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cs typeface="Times New Roman" pitchFamily="18" charset="0"/>
              </a:rPr>
              <a:t>ПОО</a:t>
            </a:r>
          </a:p>
          <a:p>
            <a:pPr marL="285750" indent="-285750" algn="just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cs typeface="Times New Roman" pitchFamily="18" charset="0"/>
              </a:rPr>
              <a:t>разработать основные образовательные программы профессионального обучения – программы профессиональной подготовки и направить в адрес ЦОПП информацию о планируемых к реализации программах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срок: до 01.09.2023 </a:t>
            </a:r>
            <a:endParaRPr lang="ru-RU" sz="12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elvetica Neue Medium"/>
              <a:cs typeface="Times New Roman" pitchFamily="18" charset="0"/>
              <a:sym typeface="Helvetica Neue Medium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7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elvetica Neue Medium"/>
              <a:cs typeface="Times New Roman" pitchFamily="18" charset="0"/>
              <a:sym typeface="Helvetica Neue Medium"/>
            </a:endParaRPr>
          </a:p>
          <a:p>
            <a:pPr algn="just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обеспечить зачисление обучающихся на программы профессионального обучения (на основании заявлений родителей (законных представителей)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Helvetica Neue Medium"/>
              </a:rPr>
              <a:t>срок: до 15.09.2023 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dirty="0">
              <a:solidFill>
                <a:srgbClr val="002060"/>
              </a:solidFill>
              <a:ea typeface="Helvetica Neue Medium"/>
              <a:cs typeface="Times New Roman" pitchFamily="18" charset="0"/>
              <a:sym typeface="Helvetica Neue Medium"/>
            </a:endParaRPr>
          </a:p>
          <a:p>
            <a:pPr marL="285750" indent="-285750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обеспечить реализацию образовательных программ профессионального обучения </a:t>
            </a:r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Helvetica Neue Medium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Helvetica Neue Medium"/>
              </a:rPr>
              <a:t>срок начала реализации – не позднее 15.09.2023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Helvetica Neue Medium"/>
            </a:endParaRPr>
          </a:p>
          <a:p>
            <a:pPr marL="285750" indent="-285750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обеспечить проведение квалификационного экзамена и выдачу свидетельства о профессии рабочего, должности служащего</a:t>
            </a:r>
          </a:p>
          <a:p>
            <a:pPr marL="285750" indent="-285750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обеспечить внесение данных в ФИС ФРДО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Helvetica Neue Medium"/>
              </a:rPr>
              <a:t> срок: до 01.05.2024</a:t>
            </a:r>
            <a:endParaRPr lang="ru-RU" sz="1200" b="1" dirty="0">
              <a:solidFill>
                <a:srgbClr val="C00000"/>
              </a:solidFill>
              <a:ea typeface="Helvetica Neue Medium"/>
              <a:cs typeface="Times New Roman" pitchFamily="18" charset="0"/>
              <a:sym typeface="Helvetica Neue Medium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a typeface="Helvetica Neue Medium"/>
                <a:cs typeface="Times New Roman" pitchFamily="18" charset="0"/>
                <a:sym typeface="Helvetica Neue Medium"/>
              </a:rPr>
              <a:t>ЦОПП</a:t>
            </a:r>
          </a:p>
          <a:p>
            <a:pPr marL="285750" indent="-285750">
              <a:spcBef>
                <a:spcPts val="0"/>
              </a:spcBef>
            </a:pP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Разместить информацию о планируемых к реализации ПОО программах </a:t>
            </a:r>
            <a:r>
              <a:rPr lang="ru-RU" sz="1200" dirty="0">
                <a:solidFill>
                  <a:srgbClr val="002060"/>
                </a:solidFill>
                <a:cs typeface="Times New Roman" pitchFamily="18" charset="0"/>
              </a:rPr>
              <a:t>профессионального обучения</a:t>
            </a:r>
            <a:r>
              <a:rPr lang="ru-RU" sz="1200" dirty="0">
                <a:solidFill>
                  <a:srgbClr val="002060"/>
                </a:solidFill>
                <a:ea typeface="Helvetica Neue Medium"/>
                <a:cs typeface="Times New Roman" pitchFamily="18" charset="0"/>
                <a:sym typeface="Helvetica Neue Medium"/>
              </a:rPr>
              <a:t> на официальном  сайте ЦОПП и довести информацию до ТУ и ДО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  <a:sym typeface="Helvetica Neue Medium"/>
              </a:rPr>
              <a:t>                срок: до 04.09.2023 </a:t>
            </a:r>
          </a:p>
        </p:txBody>
      </p:sp>
    </p:spTree>
    <p:extLst>
      <p:ext uri="{BB962C8B-B14F-4D97-AF65-F5344CB8AC3E}">
        <p14:creationId xmlns:p14="http://schemas.microsoft.com/office/powerpoint/2010/main" val="37110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47490" y="205978"/>
            <a:ext cx="6439309" cy="85725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  <a:sym typeface="Helvetica Neue Medium"/>
              </a:rPr>
              <a:t>Отсутствует лицензия на осуществление профессионального обучения:</a:t>
            </a:r>
          </a:p>
        </p:txBody>
      </p:sp>
      <p:grpSp>
        <p:nvGrpSpPr>
          <p:cNvPr id="11" name="Группа 9"/>
          <p:cNvGrpSpPr>
            <a:grpSpLocks/>
          </p:cNvGrpSpPr>
          <p:nvPr/>
        </p:nvGrpSpPr>
        <p:grpSpPr bwMode="auto">
          <a:xfrm>
            <a:off x="89503" y="63352"/>
            <a:ext cx="2466273" cy="1284262"/>
            <a:chOff x="143554" y="-114709"/>
            <a:chExt cx="3664921" cy="2016658"/>
          </a:xfrm>
        </p:grpSpPr>
        <p:pic>
          <p:nvPicPr>
            <p:cNvPr id="12" name="Picture 2" descr="C:\Users\MalenkovaEV.EDU1\Desktop\Картинки\flag_rossiya_simvolika_lenty_trikolor_99276_2560x1600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43554" y="416691"/>
              <a:ext cx="3206805" cy="1485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Рисунок 17" descr="Samarskaya_oblast_gerb_h8nqy4tcmxozhyoh4wh5.jpg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85" y="-114709"/>
              <a:ext cx="2748690" cy="1863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96336" y="1251505"/>
            <a:ext cx="957648" cy="307027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23528" y="1491630"/>
            <a:ext cx="6655984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Самарское музыкальное училище им. Д.Г. Шаталова</a:t>
            </a: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Самарское художественное училище имени К.С. Петрова-Водкина</a:t>
            </a: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Самарское областное училище культуры и искусств</a:t>
            </a: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Тольяттинский колледж искусств им </a:t>
            </a:r>
            <a:r>
              <a:rPr lang="ru-RU" sz="1600" kern="1200" dirty="0" err="1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Р.К.Щедрина</a:t>
            </a:r>
            <a:endParaRPr lang="ru-RU" sz="1600" kern="12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Колледж гуманитарных и социально-педагогических дисциплин имени Святителя Алексия, Митрополита Московского</a:t>
            </a: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 err="1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Сызранский</a:t>
            </a: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 колледж искусств и культуры им </a:t>
            </a:r>
            <a:r>
              <a:rPr lang="ru-RU" sz="1600" kern="1200" dirty="0" err="1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О.Н.Носцовой</a:t>
            </a:r>
            <a:endParaRPr lang="ru-RU" sz="1600" kern="1200" dirty="0">
              <a:solidFill>
                <a:srgbClr val="002060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ru-RU" sz="1600" kern="1200" dirty="0" err="1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Отрадненский</a:t>
            </a:r>
            <a:r>
              <a:rPr lang="ru-RU" sz="1600" kern="1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 нефтяной техникум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131" y="3721615"/>
            <a:ext cx="7919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ЗАДАЧА – </a:t>
            </a:r>
            <a:br>
              <a:rPr lang="ru-RU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лицензирование образовательной деятельности </a:t>
            </a:r>
            <a:br>
              <a:rPr lang="ru-RU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по виду деятельности Профессиональное обучение </a:t>
            </a:r>
            <a:r>
              <a:rPr lang="ru-RU" sz="1800" b="1" kern="1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(ПОО, реализующие программы музыкального профиля, опционально)</a:t>
            </a:r>
          </a:p>
        </p:txBody>
      </p:sp>
    </p:spTree>
    <p:extLst>
      <p:ext uri="{BB962C8B-B14F-4D97-AF65-F5344CB8AC3E}">
        <p14:creationId xmlns:p14="http://schemas.microsoft.com/office/powerpoint/2010/main" val="283413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10353</TotalTime>
  <Words>816</Words>
  <Application>Microsoft Macintosh PowerPoint</Application>
  <PresentationFormat>Экран (16:9)</PresentationFormat>
  <Paragraphs>95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</vt:lpstr>
      <vt:lpstr>Bookman Old Style</vt:lpstr>
      <vt:lpstr>Calibri</vt:lpstr>
      <vt:lpstr>Helvetica</vt:lpstr>
      <vt:lpstr>Helvetica Light</vt:lpstr>
      <vt:lpstr>Helvetica Neue</vt:lpstr>
      <vt:lpstr>Helvetica Neue Light</vt:lpstr>
      <vt:lpstr>Helvetica Neue Medium</vt:lpstr>
      <vt:lpstr>Helvetica Neue Thin</vt:lpstr>
      <vt:lpstr>Times New Roman</vt:lpstr>
      <vt:lpstr>White</vt:lpstr>
      <vt:lpstr>Тема Office</vt:lpstr>
      <vt:lpstr>Презентация PowerPoint</vt:lpstr>
      <vt:lpstr>ЕДИНАЯ МОДЕЛЬ ПРОФОРИЕНТАЦИИ  </vt:lpstr>
      <vt:lpstr>Условия организации  профессионального обучения в рамках внедрения Единой модели профессиональной ориентации</vt:lpstr>
      <vt:lpstr>Условия организации  профессионального обучения в рамках внедрения Единой модели профессиональной ориентации</vt:lpstr>
      <vt:lpstr>Нормативное обеспечение   профессионального обучения</vt:lpstr>
      <vt:lpstr>Финансовое обеспечение   профессионального обучения</vt:lpstr>
      <vt:lpstr>Задачи по организации профессионального обучения  9-класников на базе профессиональных образовательных организаций</vt:lpstr>
      <vt:lpstr>Задачи  </vt:lpstr>
      <vt:lpstr>Отсутствует лицензия на осуществление профессионального обучения:</vt:lpstr>
      <vt:lpstr>Задачи общеобразовательных организаций: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роли профессионального образования в социально-экономическом развитии территорий</dc:title>
  <dc:creator>Kristina Kuzmina</dc:creator>
  <cp:lastModifiedBy>Виктор Акопьян</cp:lastModifiedBy>
  <cp:revision>246</cp:revision>
  <cp:lastPrinted>2023-08-14T14:38:07Z</cp:lastPrinted>
  <dcterms:modified xsi:type="dcterms:W3CDTF">2023-08-17T08:25:10Z</dcterms:modified>
</cp:coreProperties>
</file>