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1" r:id="rId10"/>
    <p:sldId id="272" r:id="rId11"/>
    <p:sldId id="273" r:id="rId12"/>
    <p:sldId id="268" r:id="rId13"/>
    <p:sldId id="274" r:id="rId14"/>
    <p:sldId id="269" r:id="rId15"/>
    <p:sldId id="270" r:id="rId16"/>
    <p:sldId id="266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455E399-5C4A-47CA-860D-B4ABA4DD0AF5}" type="datetimeFigureOut">
              <a:rPr lang="ru-RU" smtClean="0"/>
              <a:pPr/>
              <a:t>08.12.2021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E74C642-8124-4B94-9C07-CCF4CFDB3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налогов. </a:t>
            </a:r>
            <a:r>
              <a:rPr lang="ru-RU" dirty="0" smtClean="0"/>
              <a:t>Пеня </a:t>
            </a:r>
            <a:r>
              <a:rPr lang="ru-RU" dirty="0" smtClean="0"/>
              <a:t>и налоговые</a:t>
            </a:r>
            <a:br>
              <a:rPr lang="ru-RU" dirty="0" smtClean="0"/>
            </a:br>
            <a:r>
              <a:rPr lang="ru-RU" dirty="0" smtClean="0"/>
              <a:t>льготы.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Старкова Ю.В.</a:t>
            </a:r>
          </a:p>
          <a:p>
            <a:r>
              <a:rPr lang="ru-RU" dirty="0" smtClean="0"/>
              <a:t>Учитель истории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286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Пеня  =  (просроченные налоговые обязательства * ставку рефинансирования /  300 )  ∗  длительность просрочки в календарных днях.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4358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Пример:</a:t>
            </a:r>
          </a:p>
          <a:p>
            <a:r>
              <a:rPr lang="ru-RU" dirty="0" smtClean="0"/>
              <a:t>1. Размер просроченного платежа  =  10000  руб., платёж просрочен на  10  дней, а ставка рефинансирования в течение всего срока просрочки составляет  6,5  %.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Расчёт величины пени по налогам  =  10000⋅6,5100⋅1300⋅10  =   21,66  руб. </a:t>
            </a:r>
          </a:p>
          <a:p>
            <a:r>
              <a:rPr lang="ru-RU" dirty="0" smtClean="0"/>
              <a:t>  </a:t>
            </a:r>
          </a:p>
          <a:p>
            <a:r>
              <a:rPr lang="ru-RU" dirty="0" smtClean="0"/>
              <a:t> 2. Размер просроченного платежа =  10000  руб., платёж просрочен на  10  дней, ставка рефинансирования в первые  5  дней была  8  %, а затем возросла до  10  %.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Расчёт величины пени по налогам  =  (10000⋅8100⋅1300⋅5)+(10000⋅10100⋅1300⋅5)  = </a:t>
            </a:r>
          </a:p>
          <a:p>
            <a:r>
              <a:rPr lang="ru-RU" dirty="0" smtClean="0"/>
              <a:t>=  13,33+16,66   =   29,99 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195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У семьи Петровых есть вторая квартира, которую они сдают за 15 тыс. руб. в месяц. Какой налог и какую сумму семья Петровых должна уплатить в за месяц и за год в данной ситуации?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5654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Выберите правильный ответ:</a:t>
            </a:r>
          </a:p>
          <a:p>
            <a:pPr marL="0" indent="0">
              <a:buNone/>
            </a:pPr>
            <a:r>
              <a:rPr lang="ru-RU" dirty="0" smtClean="0"/>
              <a:t> Налог — это:</a:t>
            </a:r>
          </a:p>
          <a:p>
            <a:r>
              <a:rPr lang="ru-RU" dirty="0" smtClean="0"/>
              <a:t>необходимая плата общества для получения общественных благ</a:t>
            </a:r>
          </a:p>
          <a:p>
            <a:r>
              <a:rPr lang="ru-RU" dirty="0" smtClean="0"/>
              <a:t>сумма, уплачиваемая организацией за перевозку груза</a:t>
            </a:r>
          </a:p>
          <a:p>
            <a:r>
              <a:rPr lang="ru-RU" dirty="0" smtClean="0"/>
              <a:t>совокупность законов и правил, которые используются при сборе налоговых платежей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693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000240"/>
            <a:ext cx="8229600" cy="2867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Косвенные налоги (т.е. налоги на потребление) — это налоги, которые включаются в цену товара или услуги, уплачиваемую конечным потребителем.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68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Косвенные </a:t>
            </a:r>
            <a:r>
              <a:rPr lang="ru-RU" sz="2400" dirty="0"/>
              <a:t>налоги могут распространяться на все товары и услуги (за редкими исключениями) — как </a:t>
            </a:r>
            <a:r>
              <a:rPr lang="ru-RU" sz="2400" b="1" dirty="0"/>
              <a:t>налог на добавленную стоимость (НДС)</a:t>
            </a:r>
            <a:r>
              <a:rPr lang="ru-RU" sz="2400" dirty="0"/>
              <a:t> — либо на определённые группы товаров — как </a:t>
            </a:r>
            <a:r>
              <a:rPr lang="ru-RU" sz="2400" b="1" dirty="0"/>
              <a:t>акцизы на нефтепродукты.</a:t>
            </a:r>
            <a:br>
              <a:rPr lang="ru-RU" sz="2400" b="1" dirty="0"/>
            </a:br>
            <a:r>
              <a:rPr lang="ru-RU" sz="2400" b="1" dirty="0"/>
              <a:t> </a:t>
            </a:r>
            <a:r>
              <a:rPr lang="ru-RU" sz="2400" dirty="0"/>
              <a:t> </a:t>
            </a:r>
          </a:p>
          <a:p>
            <a:r>
              <a:rPr lang="ru-RU" sz="2400" dirty="0"/>
              <a:t>Налоги могут различаться по характеру налоговых ставок:</a:t>
            </a:r>
          </a:p>
          <a:p>
            <a:r>
              <a:rPr lang="ru-RU" sz="2400" b="1" dirty="0"/>
              <a:t>Пропорциональные налоги</a:t>
            </a:r>
            <a:r>
              <a:rPr lang="ru-RU" sz="2400" dirty="0"/>
              <a:t>, ставка которых является единой и </a:t>
            </a:r>
            <a:r>
              <a:rPr lang="ru-RU" sz="2400" b="1" dirty="0"/>
              <a:t>не изменяется </a:t>
            </a:r>
            <a:r>
              <a:rPr lang="ru-RU" sz="2400" dirty="0"/>
              <a:t>в зависимости от роста дохода (налогооблагаемой базы).  </a:t>
            </a:r>
          </a:p>
          <a:p>
            <a:r>
              <a:rPr lang="ru-RU" sz="2400" b="1" dirty="0"/>
              <a:t>Прогрессивные налоги</a:t>
            </a:r>
            <a:r>
              <a:rPr lang="ru-RU" sz="2400" dirty="0"/>
              <a:t>, ставка которых </a:t>
            </a:r>
            <a:r>
              <a:rPr lang="ru-RU" sz="2400" b="1" dirty="0"/>
              <a:t>возрастает</a:t>
            </a:r>
            <a:r>
              <a:rPr lang="ru-RU" sz="2400" dirty="0"/>
              <a:t> по мере роста дохода (налогооблагаемой базы). В случае прогрессивной системы тот, кто больше зарабатывает, больше и отдает.  </a:t>
            </a:r>
          </a:p>
          <a:p>
            <a:r>
              <a:rPr lang="ru-RU" sz="2400" b="1" dirty="0"/>
              <a:t>Регрессивные налоги</a:t>
            </a:r>
            <a:r>
              <a:rPr lang="ru-RU" sz="2400" dirty="0"/>
              <a:t>, ставка которых </a:t>
            </a:r>
            <a:r>
              <a:rPr lang="ru-RU" sz="2400" b="1" dirty="0"/>
              <a:t>снижается</a:t>
            </a:r>
            <a:r>
              <a:rPr lang="ru-RU" sz="2400" dirty="0"/>
              <a:t> по мере роста налогооблагаемой базы и увеличивается при ее снижении (чем более высокую сумму ты облагаешь налогом, тем меньше будет ставка и наоборот).</a:t>
            </a:r>
          </a:p>
          <a:p>
            <a:r>
              <a:rPr lang="ru-RU" sz="2400" i="1" dirty="0"/>
              <a:t>Обрати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3143426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Темы сообщений и мини-исследований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Особенности налоговой системы в Древней Греции и</a:t>
            </a:r>
          </a:p>
          <a:p>
            <a:r>
              <a:rPr lang="ru-RU" dirty="0" smtClean="0"/>
              <a:t>Древнем Риме.</a:t>
            </a:r>
          </a:p>
          <a:p>
            <a:r>
              <a:rPr lang="ru-RU" dirty="0" smtClean="0"/>
              <a:t>2. Виды налогов в Киевской Руси.</a:t>
            </a:r>
          </a:p>
          <a:p>
            <a:r>
              <a:rPr lang="ru-RU" dirty="0" smtClean="0"/>
              <a:t>3. Необычные виды налогов, </a:t>
            </a:r>
            <a:r>
              <a:rPr lang="ru-RU" dirty="0" err="1" smtClean="0"/>
              <a:t>взимавшихся</a:t>
            </a:r>
            <a:r>
              <a:rPr lang="ru-RU" dirty="0" smtClean="0"/>
              <a:t> в старину в разных странах.</a:t>
            </a:r>
          </a:p>
          <a:p>
            <a:r>
              <a:rPr lang="ru-RU" dirty="0" smtClean="0"/>
              <a:t>4. Становление налоговой системы Российской империи в XVIII в.</a:t>
            </a:r>
          </a:p>
          <a:p>
            <a:r>
              <a:rPr lang="ru-RU" dirty="0" smtClean="0"/>
              <a:t>5. Какие налоги платят жители разных стран?</a:t>
            </a:r>
          </a:p>
          <a:p>
            <a:r>
              <a:rPr lang="ru-RU" dirty="0" smtClean="0"/>
              <a:t>6. В каких странах самые высокие налоговые ставки?</a:t>
            </a:r>
          </a:p>
          <a:p>
            <a:r>
              <a:rPr lang="ru-RU" dirty="0" smtClean="0"/>
              <a:t>7. Как распоряжаются налогами правительства разных государств?</a:t>
            </a:r>
          </a:p>
          <a:p>
            <a:r>
              <a:rPr lang="ru-RU" dirty="0" smtClean="0"/>
              <a:t>8. Появление первых пенсий в России: когда и кому их назначали?</a:t>
            </a:r>
          </a:p>
          <a:p>
            <a:r>
              <a:rPr lang="ru-RU" dirty="0" smtClean="0"/>
              <a:t>9. Какие социальные пособия выплачивались в СССР?</a:t>
            </a:r>
          </a:p>
          <a:p>
            <a:r>
              <a:rPr lang="ru-RU" dirty="0" smtClean="0"/>
              <a:t>Ещё раз о финансовых взаимоотношениях Налоги, от которых человека и не спрячешься государства.</a:t>
            </a:r>
          </a:p>
          <a:p>
            <a:r>
              <a:rPr lang="ru-RU" dirty="0" smtClean="0"/>
              <a:t>10. Виды социальных пособий, выплачиваемых гражданам разных стран мира.</a:t>
            </a:r>
          </a:p>
          <a:p>
            <a:r>
              <a:rPr lang="ru-RU" dirty="0" smtClean="0"/>
              <a:t>11. Размер пособий по безработице в разных странах мира. (На примере двух стран.)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558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Темы эссе. Раскройте смысл пословицы или высказывания и выразите своё отношение к ним</a:t>
            </a:r>
          </a:p>
          <a:p>
            <a:r>
              <a:rPr lang="ru-RU" sz="2800" dirty="0" smtClean="0"/>
              <a:t>1. Казна миром живёт, а мир – казною.</a:t>
            </a:r>
          </a:p>
          <a:p>
            <a:r>
              <a:rPr lang="ru-RU" sz="2800" dirty="0" smtClean="0"/>
              <a:t>2. Где налог косой, там и жнец босой.</a:t>
            </a:r>
          </a:p>
          <a:p>
            <a:r>
              <a:rPr lang="ru-RU" sz="2800" dirty="0" smtClean="0"/>
              <a:t>3. Сильна казна – сильна страна, а с тощею казною страна пойдёт с сумою.</a:t>
            </a:r>
          </a:p>
          <a:p>
            <a:r>
              <a:rPr lang="ru-RU" sz="2800" dirty="0" smtClean="0"/>
              <a:t>4. Налоги – это цена цивилизованности общества (Оливер Холмс).</a:t>
            </a:r>
          </a:p>
          <a:p>
            <a:r>
              <a:rPr lang="ru-RU" sz="2800" dirty="0" smtClean="0"/>
              <a:t>5. Наш особый долг заключается в том, что, если кто-либо особенно нуждается в нашей помощи, мы должны приложить все силы к тому, чтобы помочь этому человеку (Марк Туллий Цицерон).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6416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России существует более десяти видов налогов и обязательных платежей в пользу государства, но к физическим лицам – гражданам страны – относятся только пять видов таких денежных обязательств (прежде всего налог на доходы, или подоходный налог, и налог на имущество).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480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Слово «пеня» означает денежный штраф за несвоевременную уплату налогов. Размер пеней зависит от того, на сколько дней просрочена уплата. Тянуть с уплатой налогов опасно, так как в результате общая сумма налогового долга перед государством может стать очень большой.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024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некоторых случаях государство предоставляет льготы по уплате налогов. </a:t>
            </a:r>
            <a:r>
              <a:rPr lang="ru-RU" dirty="0" smtClean="0"/>
              <a:t>Приведите примеры предоставления льготы по налогам.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937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Налоговая недоимка – это сумма налога или сбора, неуплаченная в установленный законодательством о налогах срок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Какие способы взятия налоговых недоимок известны вам из истории?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694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На </a:t>
            </a:r>
            <a:r>
              <a:rPr lang="ru-RU" sz="4000" dirty="0" smtClean="0"/>
              <a:t>что государство тратит деньги, собранные в качестве налогов?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Собранные налоги государство тратит на зарплаты работающим в государственных учреждениях, выплату пособий, образование и здравоохранение, помощь инвалидам, содержание полиции и армии и на многое другое.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609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</a:t>
            </a:r>
            <a:r>
              <a:rPr lang="ru-RU" dirty="0" smtClean="0"/>
              <a:t>делает государство, если граждане не платят налоги?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в дополнительной литературе </a:t>
            </a:r>
            <a:r>
              <a:rPr lang="ru-RU" dirty="0" smtClean="0"/>
              <a:t>способы взимания недоимок по налогам в современном мире.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3853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НПБ по уплате налогов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Государство взимает с доходов и имущества граждан налоги. Есть специальный закон – </a:t>
            </a:r>
            <a:r>
              <a:rPr lang="ru-RU" b="1" dirty="0" smtClean="0"/>
              <a:t>Налоговый кодекс Российской Федерации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19543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соответствии с Налоговым кодексом Российской Федерации </a:t>
            </a:r>
            <a:r>
              <a:rPr lang="ru-RU" sz="5400" b="1" dirty="0" smtClean="0"/>
              <a:t>пеня</a:t>
            </a:r>
            <a:r>
              <a:rPr lang="ru-RU" dirty="0" smtClean="0"/>
              <a:t> представляет собой сумму денег, которую налогоплательщик обязан уплатить в случае, когда сборы и налоги были уплачены им позднее, чем в сроки, установленные законодательством.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4881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79</TotalTime>
  <Words>756</Words>
  <Application>Microsoft Office PowerPoint</Application>
  <PresentationFormat>Экран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Литейная</vt:lpstr>
      <vt:lpstr>Виды налогов. Пеня и налоговые льготы.</vt:lpstr>
      <vt:lpstr>Слайд 2</vt:lpstr>
      <vt:lpstr>Слайд 3</vt:lpstr>
      <vt:lpstr>Слайд 4</vt:lpstr>
      <vt:lpstr>Слайд 5</vt:lpstr>
      <vt:lpstr>На что государство тратит деньги, собранные в качестве налогов?</vt:lpstr>
      <vt:lpstr>Что делает государство, если граждане не платят налоги?</vt:lpstr>
      <vt:lpstr>НПБ по уплате налогов?</vt:lpstr>
      <vt:lpstr>Слайд 9</vt:lpstr>
      <vt:lpstr>Слайд 10</vt:lpstr>
      <vt:lpstr>Слайд 11</vt:lpstr>
      <vt:lpstr>Решите задачу</vt:lpstr>
      <vt:lpstr>Слайд 13</vt:lpstr>
      <vt:lpstr>Косвенные налоги (т.е. налоги на потребление) — это налоги, которые включаются в цену товара или услуги, уплачиваемую конечным потребителем.</vt:lpstr>
      <vt:lpstr>Слайд 15</vt:lpstr>
      <vt:lpstr>Темы сообщений и мини-исследований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налогов. Подоходный налог. Какие налоги уплачиваются в вашей семье? Пеня и налоговые льготы.</dc:title>
  <dc:creator>Lawyer</dc:creator>
  <cp:lastModifiedBy>Пользователь Windows</cp:lastModifiedBy>
  <cp:revision>6</cp:revision>
  <dcterms:created xsi:type="dcterms:W3CDTF">2019-11-18T04:58:46Z</dcterms:created>
  <dcterms:modified xsi:type="dcterms:W3CDTF">2021-12-08T18:32:56Z</dcterms:modified>
</cp:coreProperties>
</file>