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1" r:id="rId3"/>
    <p:sldId id="272" r:id="rId4"/>
    <p:sldId id="273" r:id="rId5"/>
    <p:sldId id="274" r:id="rId6"/>
    <p:sldId id="275" r:id="rId7"/>
    <p:sldId id="276" r:id="rId8"/>
    <p:sldId id="263" r:id="rId9"/>
    <p:sldId id="269" r:id="rId10"/>
    <p:sldId id="270" r:id="rId11"/>
    <p:sldId id="264" r:id="rId12"/>
    <p:sldId id="278" r:id="rId13"/>
    <p:sldId id="265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96;&#1082;&#1086;&#1083;&#1072;\&#1056;&#1072;&#1073;&#1086;&#1095;&#1080;&#1081;%20&#1089;&#1090;&#1086;&#1083;\&#1082;&#1086;&#1085;&#1082;&#1091;&#1088;&#1089;14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bar"/>
        <c:grouping val="clustered"/>
        <c:ser>
          <c:idx val="0"/>
          <c:order val="0"/>
          <c:val>
            <c:numRef>
              <c:f>Лист4!$B$1:$G$1</c:f>
              <c:numCache>
                <c:formatCode>General</c:formatCode>
                <c:ptCount val="6"/>
                <c:pt idx="0">
                  <c:v>0</c:v>
                </c:pt>
                <c:pt idx="2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val>
            <c:numRef>
              <c:f>Лист4!$B$2:$G$2</c:f>
              <c:numCache>
                <c:formatCode>General</c:formatCode>
                <c:ptCount val="6"/>
                <c:pt idx="0">
                  <c:v>3</c:v>
                </c:pt>
                <c:pt idx="2">
                  <c:v>4</c:v>
                </c:pt>
                <c:pt idx="4">
                  <c:v>5</c:v>
                </c:pt>
              </c:numCache>
            </c:numRef>
          </c:val>
        </c:ser>
        <c:ser>
          <c:idx val="2"/>
          <c:order val="2"/>
          <c:val>
            <c:numRef>
              <c:f>Лист4!$B$3:$G$3</c:f>
              <c:numCache>
                <c:formatCode>General</c:formatCode>
                <c:ptCount val="6"/>
                <c:pt idx="0">
                  <c:v>4</c:v>
                </c:pt>
                <c:pt idx="2">
                  <c:v>5</c:v>
                </c:pt>
                <c:pt idx="4">
                  <c:v>4</c:v>
                </c:pt>
              </c:numCache>
            </c:numRef>
          </c:val>
        </c:ser>
        <c:ser>
          <c:idx val="3"/>
          <c:order val="3"/>
          <c:val>
            <c:numRef>
              <c:f>Лист4!$B$4:$G$4</c:f>
              <c:numCache>
                <c:formatCode>General</c:formatCode>
                <c:ptCount val="6"/>
                <c:pt idx="0">
                  <c:v>7</c:v>
                </c:pt>
                <c:pt idx="2">
                  <c:v>9</c:v>
                </c:pt>
                <c:pt idx="4">
                  <c:v>9</c:v>
                </c:pt>
              </c:numCache>
            </c:numRef>
          </c:val>
        </c:ser>
        <c:axId val="95163520"/>
        <c:axId val="95165056"/>
      </c:barChart>
      <c:catAx>
        <c:axId val="95163520"/>
        <c:scaling>
          <c:orientation val="minMax"/>
        </c:scaling>
        <c:axPos val="l"/>
        <c:tickLblPos val="nextTo"/>
        <c:crossAx val="95165056"/>
        <c:crosses val="autoZero"/>
        <c:auto val="1"/>
        <c:lblAlgn val="ctr"/>
        <c:lblOffset val="100"/>
      </c:catAx>
      <c:valAx>
        <c:axId val="95165056"/>
        <c:scaling>
          <c:orientation val="minMax"/>
        </c:scaling>
        <c:axPos val="b"/>
        <c:majorGridlines/>
        <c:numFmt formatCode="General" sourceLinked="1"/>
        <c:tickLblPos val="nextTo"/>
        <c:crossAx val="951635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Профессиональные достижения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кандидата для участия в конкурсе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на получение денежного поощрения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лучшими учителями Самарской области в </a:t>
            </a:r>
            <a:r>
              <a:rPr lang="ru-RU" b="1" dirty="0" smtClean="0"/>
              <a:t>2020 </a:t>
            </a:r>
            <a:r>
              <a:rPr lang="ru-RU" b="1" dirty="0" smtClean="0"/>
              <a:t>году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957678" y="4857760"/>
            <a:ext cx="5114916" cy="1185874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Шишкина Е.Р.,</a:t>
            </a:r>
            <a:endParaRPr lang="ru-RU" sz="2400" dirty="0" smtClean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</a:rPr>
              <a:t>учитель </a:t>
            </a:r>
            <a:r>
              <a:rPr lang="ru-RU" sz="2400" dirty="0" smtClean="0">
                <a:solidFill>
                  <a:schemeClr val="tx1"/>
                </a:solidFill>
              </a:rPr>
              <a:t>географии</a:t>
            </a:r>
            <a:endParaRPr lang="ru-RU" sz="24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sp>
        <p:nvSpPr>
          <p:cNvPr id="5" name="Подзаголовок 3"/>
          <p:cNvSpPr txBox="1">
            <a:spLocks/>
          </p:cNvSpPr>
          <p:nvPr/>
        </p:nvSpPr>
        <p:spPr>
          <a:xfrm>
            <a:off x="1714480" y="214314"/>
            <a:ext cx="5786478" cy="5000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/>
              <a:t>ГБОУ СОШ №2 «ОЦ» с. Кинель-Черкассы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Средний балл по результатам ОГЭ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642910" y="1714488"/>
          <a:ext cx="8286808" cy="4202321"/>
        </p:xfrm>
        <a:graphic>
          <a:graphicData uri="http://schemas.openxmlformats.org/drawingml/2006/table">
            <a:tbl>
              <a:tblPr/>
              <a:tblGrid>
                <a:gridCol w="1000132"/>
                <a:gridCol w="1428760"/>
                <a:gridCol w="1626730"/>
                <a:gridCol w="1516542"/>
                <a:gridCol w="1357322"/>
                <a:gridCol w="1357322"/>
              </a:tblGrid>
              <a:tr h="2500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обучающихся, вышедших на государственную (итоговую) аттестацию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/ %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обучающихся, получивших результат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ниже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среднего значения (балла) по Самарской области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/ %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обучающихся, получивших результат 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равный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среднему значению (баллу) по Самарской области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Количество / %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обучающихся, получивших результат 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выше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среднего значения (балла) по Самарской области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набравших максимальный балл (ОГЭ)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2017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2/ 22%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7/ 78%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2018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3/ 17%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15/ 83%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2019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16/ 43%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4/ 11%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17/ 46%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Среднее значение за весь период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74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26 / 35%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 / 5%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44 / 60%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214686"/>
            <a:ext cx="7772400" cy="25542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Высокие</a:t>
            </a:r>
            <a:br>
              <a:rPr lang="ru-RU" dirty="0" smtClean="0"/>
            </a:br>
            <a:r>
              <a:rPr lang="ru-RU" dirty="0" smtClean="0"/>
              <a:t>результаты внеурочной деятельности обучающихся</a:t>
            </a:r>
            <a:endParaRPr lang="ru-RU" dirty="0"/>
          </a:p>
        </p:txBody>
      </p:sp>
      <p:pic>
        <p:nvPicPr>
          <p:cNvPr id="19457" name="Picture 1" descr="C:\Documents and Settings\All Users\Документы\Мои рисунки\Образцы рисунков\aim4.gif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81631" y="71414"/>
            <a:ext cx="3819525" cy="3800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357166"/>
            <a:ext cx="8229600" cy="92868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Победители и призеры этапов</a:t>
            </a:r>
            <a:b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Всероссийской олимпиады</a:t>
            </a:r>
            <a:r>
              <a:rPr lang="ru-RU" sz="2800" dirty="0" smtClean="0">
                <a:solidFill>
                  <a:schemeClr val="accent1"/>
                </a:solidFill>
              </a:rPr>
              <a:t/>
            </a:r>
            <a:br>
              <a:rPr lang="ru-RU" sz="2800" dirty="0" smtClean="0">
                <a:solidFill>
                  <a:schemeClr val="accent1"/>
                </a:solidFill>
              </a:rPr>
            </a:br>
            <a:endParaRPr lang="ru-RU" sz="2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2" y="1571612"/>
          <a:ext cx="7929619" cy="3214733"/>
        </p:xfrm>
        <a:graphic>
          <a:graphicData uri="http://schemas.openxmlformats.org/drawingml/2006/table">
            <a:tbl>
              <a:tblPr/>
              <a:tblGrid>
                <a:gridCol w="1143008"/>
                <a:gridCol w="2428892"/>
                <a:gridCol w="2428892"/>
                <a:gridCol w="1928827"/>
              </a:tblGrid>
              <a:tr h="405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2016-2017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r>
                        <a:rPr lang="ru-RU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0039">
                <a:tc>
                  <a:txBody>
                    <a:bodyPr/>
                    <a:lstStyle/>
                    <a:p>
                      <a:pPr marL="73025" marR="730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Окружной</a:t>
                      </a:r>
                      <a:r>
                        <a:rPr lang="ru-RU" sz="2000" kern="12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Тарабрина</a:t>
                      </a: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Анастасия-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место по географии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Тарабрина</a:t>
                      </a: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Анастасия –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место по географии;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Зинурова</a:t>
                      </a: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Регина-2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место по экологии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Щекатурова Татьяна –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место по географии ;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Обухов Владимир-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место по  географии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9482" marR="29482" marT="49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8686800" cy="1928826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Победители и призеры мероприятий интеллектуальной, научно-исследовательской направленности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000108"/>
          <a:ext cx="8643998" cy="4253185"/>
        </p:xfrm>
        <a:graphic>
          <a:graphicData uri="http://schemas.openxmlformats.org/drawingml/2006/table">
            <a:tbl>
              <a:tblPr/>
              <a:tblGrid>
                <a:gridCol w="648617"/>
                <a:gridCol w="3155759"/>
                <a:gridCol w="1767756"/>
                <a:gridCol w="1857388"/>
                <a:gridCol w="1214478"/>
              </a:tblGrid>
              <a:tr h="15826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Название конкурса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2016-2017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Областной конкурс «Взлёт»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Пахомова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Василиса, Сазонова Алиса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сертификат</a:t>
                      </a:r>
                      <a:endParaRPr lang="ru-RU" sz="1400" b="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Окружной историко-краеведческий, юношеский конкурс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(Романовские чтения)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Сазонова Алиса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96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V 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Международная научно-исследовательская конференция молодых исследователй (старшеклассников и студентов) «Образование. Наука. Профессия».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Старостина Юлия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Победитель номинации «Лучшая презентация»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Охотина Анастасия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-Лауреат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13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Региональный конкурс  научно –исследовательских работ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« Мой край- моя Россия»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Пахомова</a:t>
                      </a:r>
                      <a:r>
                        <a:rPr lang="ru-RU" sz="1400" b="1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Василиса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победитель 2 степени</a:t>
                      </a:r>
                      <a:endParaRPr lang="ru-RU" sz="14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8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Всероссийский форум « Инженер- профессия творческая»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Пахомова Василиса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  <a:endParaRPr lang="ru-RU" sz="1400" b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2634" marR="426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1414"/>
            <a:ext cx="9144000" cy="1225536"/>
          </a:xfrm>
        </p:spPr>
        <p:txBody>
          <a:bodyPr>
            <a:normAutofit/>
          </a:bodyPr>
          <a:lstStyle/>
          <a:p>
            <a:r>
              <a:rPr lang="ru-RU" sz="3100" b="1" dirty="0" smtClean="0"/>
              <a:t>Динамика количества победителей олимпиад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dirty="0" smtClean="0"/>
              <a:t>и конкурсов, подготовленных педагогом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19" y="1357298"/>
          <a:ext cx="5929355" cy="2640923"/>
        </p:xfrm>
        <a:graphic>
          <a:graphicData uri="http://schemas.openxmlformats.org/drawingml/2006/table">
            <a:tbl>
              <a:tblPr/>
              <a:tblGrid>
                <a:gridCol w="400716"/>
                <a:gridCol w="1924455"/>
                <a:gridCol w="1201583"/>
                <a:gridCol w="1201583"/>
                <a:gridCol w="1201018"/>
              </a:tblGrid>
              <a:tr h="6017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2016-2017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2017-2018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latin typeface="Times New Roman"/>
                          <a:ea typeface="Calibri"/>
                          <a:cs typeface="Times New Roman"/>
                        </a:rPr>
                        <a:t>2018-2019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Олимпиады, конференции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6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Творческие конкурсы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773" marR="6277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7F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357686" y="385762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Авторская программа по краеведению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«Моя малая Родина»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7" descr="pan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000240"/>
            <a:ext cx="8286808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Актуальность разработки и внедрения предлагаемой программы</a:t>
            </a:r>
            <a:r>
              <a:rPr lang="ru-RU" sz="4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Основные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 принципы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положенные в основу программы: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доступности, учитывающий индивидуальные особенности каждого ребенка, создание благоприятных условий для их развития;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принцип демократичности, предполагающий сотрудничество учителя и ученика;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научности, предполагающий отбор материала из научных источников, проверенных практикой;</a:t>
            </a:r>
          </a:p>
          <a:p>
            <a:pPr lvl="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систематичности и последовательности – знание в программе даются в определенной системе, накапливая запас знаний, дети могут применять их на практике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Основными критериями отбора материала при составлении программы является ее культурная значимость в жизни района, актуальность, воспитательная ценность. </a:t>
            </a:r>
          </a:p>
          <a:p>
            <a:pPr>
              <a:lnSpc>
                <a:spcPct val="80000"/>
              </a:lnSpc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Цель и задачи программы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Целью программы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формирование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этнического самосознания школьника и расширение собственного культурного опыта, интерес к истории родного края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Задачи программы: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образовательные: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структура программы позволяет познакомить ребят с многонациональным составом населения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Кинель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Черкасс, культурными учреждениями района, историей возникновения и развития Малой Родины;</a:t>
            </a:r>
          </a:p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развивающие: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развивать в детях наблюдательность, самостоятельность и инициативу; развивать у детей способности проявлять свои теоретические, практические умения и навыки;</a:t>
            </a:r>
          </a:p>
          <a:p>
            <a:pPr algn="just"/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воспитательные: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воспитывать такие личностные качества как доброта, честность, взаимопомощь; воспитывать у детей культуру труда и этику общения; воспитывать бережное отношение к природе, родному краю. 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Особенности программы</a:t>
            </a: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Программа по краеведению  «Моя малая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составлена для работы с учащимися 6 класса.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Данная программа рассчитана на 34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часа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 час в неделю).</a:t>
            </a:r>
          </a:p>
          <a:p>
            <a:pPr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  <p:pic>
        <p:nvPicPr>
          <p:cNvPr id="7" name="Содержимое 6" descr="cer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00562" y="1357298"/>
            <a:ext cx="4357718" cy="5286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Основные 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направления </a:t>
            </a:r>
            <a:r>
              <a:rPr lang="ru-RU" sz="2800" b="1" i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учебной деятельности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Мой край на карте Родины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Наша дружная семья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Культура села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Я и моя семья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Моя малая родина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Природа нашего края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Что даёт наш край стране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Наш край богат талантами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Наш край в годы Великой Отечественной войны.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Формы проведения занятий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Интегрированный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урок </a:t>
            </a: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Инсценированное представление </a:t>
            </a: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Экскурсия </a:t>
            </a: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Комбинированный урок </a:t>
            </a: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Краеведческая викторина</a:t>
            </a: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Встречи со старожилами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села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Кинель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- Черкассы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Встречи с ветеранами войны и труд</a:t>
            </a:r>
          </a:p>
          <a:p>
            <a:pPr marL="609600" indent="-60960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Творческие работы детей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722313" y="3214686"/>
            <a:ext cx="7772400" cy="255428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Высокие</a:t>
            </a:r>
            <a:br>
              <a:rPr lang="ru-RU" dirty="0" smtClean="0"/>
            </a:br>
            <a:r>
              <a:rPr lang="ru-RU" dirty="0" smtClean="0"/>
              <a:t>результаты учебных достижений обучающихся</a:t>
            </a:r>
            <a:endParaRPr lang="ru-RU" dirty="0"/>
          </a:p>
        </p:txBody>
      </p:sp>
      <p:pic>
        <p:nvPicPr>
          <p:cNvPr id="20481" name="Picture 1" descr="C:\Documents and Settings\All Users\Документы\Мои рисунки\Образцы рисунков\X3U9KCA60DCTMCANVPLRRCAJBMC79CAD1TBWDCAZ0PTB1CAGJ8AB2CA59DEAECAZYBXUFCAYVQQ0RCAPFD3LGCAAVFYP7CAEC5L3CCAOHCYAACAAML85WCA0X6Z6JCAPPAZPTCACJRGTBCAPVSQL6CAXKBEEZ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14290"/>
            <a:ext cx="3286148" cy="3571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Позитивная динамика итогов (средний балл)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учебной деятельности обучающихся по годам</a:t>
            </a:r>
            <a:br>
              <a:rPr lang="ru-RU" sz="2000" b="1" dirty="0" smtClean="0"/>
            </a:br>
            <a:r>
              <a:rPr lang="ru-RU" sz="2400" b="1" dirty="0" smtClean="0">
                <a:solidFill>
                  <a:srgbClr val="FF0000"/>
                </a:solidFill>
              </a:rPr>
              <a:t>География</a:t>
            </a:r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928670"/>
          <a:ext cx="7786742" cy="5447447"/>
        </p:xfrm>
        <a:graphic>
          <a:graphicData uri="http://schemas.openxmlformats.org/drawingml/2006/table">
            <a:tbl>
              <a:tblPr/>
              <a:tblGrid>
                <a:gridCol w="685256"/>
                <a:gridCol w="647964"/>
                <a:gridCol w="791309"/>
                <a:gridCol w="664280"/>
                <a:gridCol w="826271"/>
                <a:gridCol w="670107"/>
                <a:gridCol w="992924"/>
                <a:gridCol w="825104"/>
                <a:gridCol w="1683527"/>
              </a:tblGrid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r>
                        <a:rPr lang="ru-RU" sz="1400" b="1" u="sng" dirty="0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-20</a:t>
                      </a:r>
                      <a:r>
                        <a:rPr lang="ru-RU" sz="1400" b="1" u="sng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учебный год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4803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Успеваемость,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Класс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Успеваемость, %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Класс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Успеваемость, 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Качество, %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84,6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70,4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53,8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57,7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69,2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78,3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73,9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73,9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61,9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33,3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51,9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58,6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94,4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85,2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66,7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55,2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76,9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44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85,2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60,7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53,8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46,2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96,2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8А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7Б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79,2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8Б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63,6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8В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54,5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74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71,4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8Г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3953" marR="639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</TotalTime>
  <Words>729</Words>
  <PresentationFormat>Экран (4:3)</PresentationFormat>
  <Paragraphs>306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Профессиональные достижения кандидата для участия в конкурсе на получение денежного поощрения лучшими учителями Самарской области в 2020 году </vt:lpstr>
      <vt:lpstr>Авторская программа по краеведению  «Моя малая Родина»</vt:lpstr>
      <vt:lpstr>Актуальность разработки и внедрения предлагаемой программы.</vt:lpstr>
      <vt:lpstr>Цель и задачи программы.</vt:lpstr>
      <vt:lpstr>Особенности программы.</vt:lpstr>
      <vt:lpstr> Основные направления учебной деятельности </vt:lpstr>
      <vt:lpstr>Формы проведения занятий</vt:lpstr>
      <vt:lpstr>Высокие результаты учебных достижений обучающихся</vt:lpstr>
      <vt:lpstr>Позитивная динамика итогов (средний балл) учебной деятельности обучающихся по годам География</vt:lpstr>
      <vt:lpstr>Средний балл по результатам ОГЭ География</vt:lpstr>
      <vt:lpstr>Высокие результаты внеурочной деятельности обучающихся</vt:lpstr>
      <vt:lpstr>Победители и призеры этапов Всероссийской олимпиады </vt:lpstr>
      <vt:lpstr>Победители и призеры мероприятий интеллектуальной, научно-исследовательской направленности</vt:lpstr>
      <vt:lpstr>Динамика количества победителей олимпиад и конкурсов, подготовленных педагогом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26</cp:revision>
  <dcterms:modified xsi:type="dcterms:W3CDTF">2020-04-19T13:40:26Z</dcterms:modified>
</cp:coreProperties>
</file>