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91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92" r:id="rId27"/>
    <p:sldId id="288" r:id="rId28"/>
    <p:sldId id="28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99C0BC-F903-4801-910C-EE17E01DE73C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4359A3E5-B871-471E-BC92-7533945ED10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Шляпочные грибы</a:t>
          </a:r>
        </a:p>
      </dgm:t>
    </dgm:pt>
    <dgm:pt modelId="{8CCA1F6C-781D-4886-86CF-1F739C9364B4}" type="parTrans" cxnId="{4562FB02-EE36-4E57-82DB-8317A35444E4}">
      <dgm:prSet/>
      <dgm:spPr/>
      <dgm:t>
        <a:bodyPr/>
        <a:lstStyle/>
        <a:p>
          <a:endParaRPr lang="ru-RU"/>
        </a:p>
      </dgm:t>
    </dgm:pt>
    <dgm:pt modelId="{4871AC14-F26C-41AA-9D5F-6EC2FDFF5832}" type="sibTrans" cxnId="{4562FB02-EE36-4E57-82DB-8317A35444E4}">
      <dgm:prSet/>
      <dgm:spPr/>
      <dgm:t>
        <a:bodyPr/>
        <a:lstStyle/>
        <a:p>
          <a:endParaRPr lang="ru-RU"/>
        </a:p>
      </dgm:t>
    </dgm:pt>
    <dgm:pt modelId="{1525B975-9892-4154-811A-77CE315DFA4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Трубчатые</a:t>
          </a:r>
        </a:p>
      </dgm:t>
    </dgm:pt>
    <dgm:pt modelId="{ECF54733-8F41-443E-8A75-CE28BA0E5CFF}" type="parTrans" cxnId="{3DD6672D-3D37-4CC2-AE71-BFAC83A964F2}">
      <dgm:prSet/>
      <dgm:spPr/>
      <dgm:t>
        <a:bodyPr/>
        <a:lstStyle/>
        <a:p>
          <a:endParaRPr lang="ru-RU"/>
        </a:p>
      </dgm:t>
    </dgm:pt>
    <dgm:pt modelId="{8499A28F-1A69-463C-88A9-F0C6DA336272}" type="sibTrans" cxnId="{3DD6672D-3D37-4CC2-AE71-BFAC83A964F2}">
      <dgm:prSet/>
      <dgm:spPr/>
      <dgm:t>
        <a:bodyPr/>
        <a:lstStyle/>
        <a:p>
          <a:endParaRPr lang="ru-RU"/>
        </a:p>
      </dgm:t>
    </dgm:pt>
    <dgm:pt modelId="{3B344946-DBBC-4645-B5E2-1C116B5D55B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Пластинчатые</a:t>
          </a:r>
        </a:p>
      </dgm:t>
    </dgm:pt>
    <dgm:pt modelId="{097C19FC-1176-463C-B65F-DDD99CDAA771}" type="parTrans" cxnId="{3BDA5921-F77E-4B53-9810-929557FD52CC}">
      <dgm:prSet/>
      <dgm:spPr/>
      <dgm:t>
        <a:bodyPr/>
        <a:lstStyle/>
        <a:p>
          <a:endParaRPr lang="ru-RU"/>
        </a:p>
      </dgm:t>
    </dgm:pt>
    <dgm:pt modelId="{A0E12DFE-A8E8-4C61-B706-B6C9B453DA62}" type="sibTrans" cxnId="{3BDA5921-F77E-4B53-9810-929557FD52CC}">
      <dgm:prSet/>
      <dgm:spPr/>
      <dgm:t>
        <a:bodyPr/>
        <a:lstStyle/>
        <a:p>
          <a:endParaRPr lang="ru-RU"/>
        </a:p>
      </dgm:t>
    </dgm:pt>
    <dgm:pt modelId="{07318B18-64E7-49C8-9CCE-08005B9B947D}" type="pres">
      <dgm:prSet presAssocID="{F899C0BC-F903-4801-910C-EE17E01DE73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D8D1D1F-A9EC-4BA2-A39B-13405024CA4F}" type="pres">
      <dgm:prSet presAssocID="{4359A3E5-B871-471E-BC92-7533945ED104}" presName="hierRoot1" presStyleCnt="0">
        <dgm:presLayoutVars>
          <dgm:hierBranch/>
        </dgm:presLayoutVars>
      </dgm:prSet>
      <dgm:spPr/>
    </dgm:pt>
    <dgm:pt modelId="{2D39AA67-94E5-4ADE-A281-E848A400B10C}" type="pres">
      <dgm:prSet presAssocID="{4359A3E5-B871-471E-BC92-7533945ED104}" presName="rootComposite1" presStyleCnt="0"/>
      <dgm:spPr/>
    </dgm:pt>
    <dgm:pt modelId="{9D9B8574-4031-4D63-A515-64083459E967}" type="pres">
      <dgm:prSet presAssocID="{4359A3E5-B871-471E-BC92-7533945ED104}" presName="rootText1" presStyleLbl="node0" presStyleIdx="0" presStyleCnt="1" custLinFactNeighborX="-3454" custLinFactNeighborY="-86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7518DF-5DE1-4228-A11F-226126F0B003}" type="pres">
      <dgm:prSet presAssocID="{4359A3E5-B871-471E-BC92-7533945ED10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3009B87-2797-4F80-BB8D-A696DBAF59A6}" type="pres">
      <dgm:prSet presAssocID="{4359A3E5-B871-471E-BC92-7533945ED104}" presName="hierChild2" presStyleCnt="0"/>
      <dgm:spPr/>
    </dgm:pt>
    <dgm:pt modelId="{09575C38-4714-466E-BF85-066F636AD53E}" type="pres">
      <dgm:prSet presAssocID="{ECF54733-8F41-443E-8A75-CE28BA0E5CFF}" presName="Name35" presStyleLbl="parChTrans1D2" presStyleIdx="0" presStyleCnt="2"/>
      <dgm:spPr/>
      <dgm:t>
        <a:bodyPr/>
        <a:lstStyle/>
        <a:p>
          <a:endParaRPr lang="ru-RU"/>
        </a:p>
      </dgm:t>
    </dgm:pt>
    <dgm:pt modelId="{6337A7F1-71FD-4FA1-9AD1-59AD01012208}" type="pres">
      <dgm:prSet presAssocID="{1525B975-9892-4154-811A-77CE315DFA49}" presName="hierRoot2" presStyleCnt="0">
        <dgm:presLayoutVars>
          <dgm:hierBranch/>
        </dgm:presLayoutVars>
      </dgm:prSet>
      <dgm:spPr/>
    </dgm:pt>
    <dgm:pt modelId="{0F9D4795-9C1D-4B4A-8D1E-497A7E39D749}" type="pres">
      <dgm:prSet presAssocID="{1525B975-9892-4154-811A-77CE315DFA49}" presName="rootComposite" presStyleCnt="0"/>
      <dgm:spPr/>
    </dgm:pt>
    <dgm:pt modelId="{F0E2B704-185F-4A22-AC88-889FD8A1F52A}" type="pres">
      <dgm:prSet presAssocID="{1525B975-9892-4154-811A-77CE315DFA49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C77603-8DE8-4AF6-AC7E-D0834A28FCB6}" type="pres">
      <dgm:prSet presAssocID="{1525B975-9892-4154-811A-77CE315DFA49}" presName="rootConnector" presStyleLbl="node2" presStyleIdx="0" presStyleCnt="2"/>
      <dgm:spPr/>
      <dgm:t>
        <a:bodyPr/>
        <a:lstStyle/>
        <a:p>
          <a:endParaRPr lang="ru-RU"/>
        </a:p>
      </dgm:t>
    </dgm:pt>
    <dgm:pt modelId="{5284F1ED-0179-4FB5-A79A-43931C7074B9}" type="pres">
      <dgm:prSet presAssocID="{1525B975-9892-4154-811A-77CE315DFA49}" presName="hierChild4" presStyleCnt="0"/>
      <dgm:spPr/>
    </dgm:pt>
    <dgm:pt modelId="{098DA70F-6FFA-4577-98EF-28F16710460F}" type="pres">
      <dgm:prSet presAssocID="{1525B975-9892-4154-811A-77CE315DFA49}" presName="hierChild5" presStyleCnt="0"/>
      <dgm:spPr/>
    </dgm:pt>
    <dgm:pt modelId="{8713727C-F82B-4380-ADDF-B8FA500BE882}" type="pres">
      <dgm:prSet presAssocID="{097C19FC-1176-463C-B65F-DDD99CDAA771}" presName="Name35" presStyleLbl="parChTrans1D2" presStyleIdx="1" presStyleCnt="2"/>
      <dgm:spPr/>
      <dgm:t>
        <a:bodyPr/>
        <a:lstStyle/>
        <a:p>
          <a:endParaRPr lang="ru-RU"/>
        </a:p>
      </dgm:t>
    </dgm:pt>
    <dgm:pt modelId="{1C4967E8-D2DF-4C96-B69B-596D58F05852}" type="pres">
      <dgm:prSet presAssocID="{3B344946-DBBC-4645-B5E2-1C116B5D55BE}" presName="hierRoot2" presStyleCnt="0">
        <dgm:presLayoutVars>
          <dgm:hierBranch/>
        </dgm:presLayoutVars>
      </dgm:prSet>
      <dgm:spPr/>
    </dgm:pt>
    <dgm:pt modelId="{31980619-3175-4944-9B75-D4388447C7D5}" type="pres">
      <dgm:prSet presAssocID="{3B344946-DBBC-4645-B5E2-1C116B5D55BE}" presName="rootComposite" presStyleCnt="0"/>
      <dgm:spPr/>
    </dgm:pt>
    <dgm:pt modelId="{8975A289-22EA-4A38-901F-95693E0718F5}" type="pres">
      <dgm:prSet presAssocID="{3B344946-DBBC-4645-B5E2-1C116B5D55BE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A0B740-2068-4F54-9F34-B02826307998}" type="pres">
      <dgm:prSet presAssocID="{3B344946-DBBC-4645-B5E2-1C116B5D55BE}" presName="rootConnector" presStyleLbl="node2" presStyleIdx="1" presStyleCnt="2"/>
      <dgm:spPr/>
      <dgm:t>
        <a:bodyPr/>
        <a:lstStyle/>
        <a:p>
          <a:endParaRPr lang="ru-RU"/>
        </a:p>
      </dgm:t>
    </dgm:pt>
    <dgm:pt modelId="{82B1B480-AD4F-4589-B691-0814B33381FF}" type="pres">
      <dgm:prSet presAssocID="{3B344946-DBBC-4645-B5E2-1C116B5D55BE}" presName="hierChild4" presStyleCnt="0"/>
      <dgm:spPr/>
    </dgm:pt>
    <dgm:pt modelId="{3984718E-7EED-40EB-8E24-BDA6B1D3F605}" type="pres">
      <dgm:prSet presAssocID="{3B344946-DBBC-4645-B5E2-1C116B5D55BE}" presName="hierChild5" presStyleCnt="0"/>
      <dgm:spPr/>
    </dgm:pt>
    <dgm:pt modelId="{1E091715-C1B2-40CF-AA13-10F50A8B879B}" type="pres">
      <dgm:prSet presAssocID="{4359A3E5-B871-471E-BC92-7533945ED104}" presName="hierChild3" presStyleCnt="0"/>
      <dgm:spPr/>
    </dgm:pt>
  </dgm:ptLst>
  <dgm:cxnLst>
    <dgm:cxn modelId="{0C5E327F-C1D9-4DFD-8EEF-178C570F6E33}" type="presOf" srcId="{ECF54733-8F41-443E-8A75-CE28BA0E5CFF}" destId="{09575C38-4714-466E-BF85-066F636AD53E}" srcOrd="0" destOrd="0" presId="urn:microsoft.com/office/officeart/2005/8/layout/orgChart1"/>
    <dgm:cxn modelId="{DC33AFC3-2905-4A6B-ABF3-86DC6B1ADB67}" type="presOf" srcId="{4359A3E5-B871-471E-BC92-7533945ED104}" destId="{537518DF-5DE1-4228-A11F-226126F0B003}" srcOrd="1" destOrd="0" presId="urn:microsoft.com/office/officeart/2005/8/layout/orgChart1"/>
    <dgm:cxn modelId="{77CEEA5D-71F9-4157-B223-ABD8F2B40C9C}" type="presOf" srcId="{3B344946-DBBC-4645-B5E2-1C116B5D55BE}" destId="{CAA0B740-2068-4F54-9F34-B02826307998}" srcOrd="1" destOrd="0" presId="urn:microsoft.com/office/officeart/2005/8/layout/orgChart1"/>
    <dgm:cxn modelId="{84FA1573-FFA4-4DC9-A97D-B9335765AF97}" type="presOf" srcId="{097C19FC-1176-463C-B65F-DDD99CDAA771}" destId="{8713727C-F82B-4380-ADDF-B8FA500BE882}" srcOrd="0" destOrd="0" presId="urn:microsoft.com/office/officeart/2005/8/layout/orgChart1"/>
    <dgm:cxn modelId="{B2A02ED3-F8C1-497A-A693-74182029B1E9}" type="presOf" srcId="{F899C0BC-F903-4801-910C-EE17E01DE73C}" destId="{07318B18-64E7-49C8-9CCE-08005B9B947D}" srcOrd="0" destOrd="0" presId="urn:microsoft.com/office/officeart/2005/8/layout/orgChart1"/>
    <dgm:cxn modelId="{CD22D9F3-D09E-4AA8-890C-25E7CC1DBB76}" type="presOf" srcId="{3B344946-DBBC-4645-B5E2-1C116B5D55BE}" destId="{8975A289-22EA-4A38-901F-95693E0718F5}" srcOrd="0" destOrd="0" presId="urn:microsoft.com/office/officeart/2005/8/layout/orgChart1"/>
    <dgm:cxn modelId="{4562FB02-EE36-4E57-82DB-8317A35444E4}" srcId="{F899C0BC-F903-4801-910C-EE17E01DE73C}" destId="{4359A3E5-B871-471E-BC92-7533945ED104}" srcOrd="0" destOrd="0" parTransId="{8CCA1F6C-781D-4886-86CF-1F739C9364B4}" sibTransId="{4871AC14-F26C-41AA-9D5F-6EC2FDFF5832}"/>
    <dgm:cxn modelId="{FDF91F01-C1CE-4D9D-8DEB-47CE09AA8968}" type="presOf" srcId="{1525B975-9892-4154-811A-77CE315DFA49}" destId="{F0E2B704-185F-4A22-AC88-889FD8A1F52A}" srcOrd="0" destOrd="0" presId="urn:microsoft.com/office/officeart/2005/8/layout/orgChart1"/>
    <dgm:cxn modelId="{3DD6672D-3D37-4CC2-AE71-BFAC83A964F2}" srcId="{4359A3E5-B871-471E-BC92-7533945ED104}" destId="{1525B975-9892-4154-811A-77CE315DFA49}" srcOrd="0" destOrd="0" parTransId="{ECF54733-8F41-443E-8A75-CE28BA0E5CFF}" sibTransId="{8499A28F-1A69-463C-88A9-F0C6DA336272}"/>
    <dgm:cxn modelId="{0A6CB586-F0D6-4CD1-BB47-5158EB01804B}" type="presOf" srcId="{4359A3E5-B871-471E-BC92-7533945ED104}" destId="{9D9B8574-4031-4D63-A515-64083459E967}" srcOrd="0" destOrd="0" presId="urn:microsoft.com/office/officeart/2005/8/layout/orgChart1"/>
    <dgm:cxn modelId="{5067BA7B-0198-4303-80A1-9397BB18E820}" type="presOf" srcId="{1525B975-9892-4154-811A-77CE315DFA49}" destId="{F1C77603-8DE8-4AF6-AC7E-D0834A28FCB6}" srcOrd="1" destOrd="0" presId="urn:microsoft.com/office/officeart/2005/8/layout/orgChart1"/>
    <dgm:cxn modelId="{3BDA5921-F77E-4B53-9810-929557FD52CC}" srcId="{4359A3E5-B871-471E-BC92-7533945ED104}" destId="{3B344946-DBBC-4645-B5E2-1C116B5D55BE}" srcOrd="1" destOrd="0" parTransId="{097C19FC-1176-463C-B65F-DDD99CDAA771}" sibTransId="{A0E12DFE-A8E8-4C61-B706-B6C9B453DA62}"/>
    <dgm:cxn modelId="{B7EA6477-9181-4E79-9AA4-DF581D16CC52}" type="presParOf" srcId="{07318B18-64E7-49C8-9CCE-08005B9B947D}" destId="{1D8D1D1F-A9EC-4BA2-A39B-13405024CA4F}" srcOrd="0" destOrd="0" presId="urn:microsoft.com/office/officeart/2005/8/layout/orgChart1"/>
    <dgm:cxn modelId="{EDD701B2-37E3-44A0-BCCD-7FA40B9DDD51}" type="presParOf" srcId="{1D8D1D1F-A9EC-4BA2-A39B-13405024CA4F}" destId="{2D39AA67-94E5-4ADE-A281-E848A400B10C}" srcOrd="0" destOrd="0" presId="urn:microsoft.com/office/officeart/2005/8/layout/orgChart1"/>
    <dgm:cxn modelId="{D951BDC4-8F06-448D-B8A5-EA92B3C88489}" type="presParOf" srcId="{2D39AA67-94E5-4ADE-A281-E848A400B10C}" destId="{9D9B8574-4031-4D63-A515-64083459E967}" srcOrd="0" destOrd="0" presId="urn:microsoft.com/office/officeart/2005/8/layout/orgChart1"/>
    <dgm:cxn modelId="{126FEE3F-A044-4040-8032-F0F315D7CDF3}" type="presParOf" srcId="{2D39AA67-94E5-4ADE-A281-E848A400B10C}" destId="{537518DF-5DE1-4228-A11F-226126F0B003}" srcOrd="1" destOrd="0" presId="urn:microsoft.com/office/officeart/2005/8/layout/orgChart1"/>
    <dgm:cxn modelId="{B8BB7DEF-0E9A-44C0-8B18-D05A4DC2CBE4}" type="presParOf" srcId="{1D8D1D1F-A9EC-4BA2-A39B-13405024CA4F}" destId="{33009B87-2797-4F80-BB8D-A696DBAF59A6}" srcOrd="1" destOrd="0" presId="urn:microsoft.com/office/officeart/2005/8/layout/orgChart1"/>
    <dgm:cxn modelId="{DE000F63-B061-4B13-9C97-BE587AF174EA}" type="presParOf" srcId="{33009B87-2797-4F80-BB8D-A696DBAF59A6}" destId="{09575C38-4714-466E-BF85-066F636AD53E}" srcOrd="0" destOrd="0" presId="urn:microsoft.com/office/officeart/2005/8/layout/orgChart1"/>
    <dgm:cxn modelId="{F6E9F29E-CFD6-40BF-B2C6-D6890FB7A998}" type="presParOf" srcId="{33009B87-2797-4F80-BB8D-A696DBAF59A6}" destId="{6337A7F1-71FD-4FA1-9AD1-59AD01012208}" srcOrd="1" destOrd="0" presId="urn:microsoft.com/office/officeart/2005/8/layout/orgChart1"/>
    <dgm:cxn modelId="{AC194C84-7C79-40CA-9AC3-5001D38A8553}" type="presParOf" srcId="{6337A7F1-71FD-4FA1-9AD1-59AD01012208}" destId="{0F9D4795-9C1D-4B4A-8D1E-497A7E39D749}" srcOrd="0" destOrd="0" presId="urn:microsoft.com/office/officeart/2005/8/layout/orgChart1"/>
    <dgm:cxn modelId="{41462848-8E0A-4E68-A39C-35BCCDB8DBFE}" type="presParOf" srcId="{0F9D4795-9C1D-4B4A-8D1E-497A7E39D749}" destId="{F0E2B704-185F-4A22-AC88-889FD8A1F52A}" srcOrd="0" destOrd="0" presId="urn:microsoft.com/office/officeart/2005/8/layout/orgChart1"/>
    <dgm:cxn modelId="{ABC5C845-B808-4E22-A6DB-F2C249B56851}" type="presParOf" srcId="{0F9D4795-9C1D-4B4A-8D1E-497A7E39D749}" destId="{F1C77603-8DE8-4AF6-AC7E-D0834A28FCB6}" srcOrd="1" destOrd="0" presId="urn:microsoft.com/office/officeart/2005/8/layout/orgChart1"/>
    <dgm:cxn modelId="{2B75B5D1-0EFE-46A8-AD1A-AC362767281E}" type="presParOf" srcId="{6337A7F1-71FD-4FA1-9AD1-59AD01012208}" destId="{5284F1ED-0179-4FB5-A79A-43931C7074B9}" srcOrd="1" destOrd="0" presId="urn:microsoft.com/office/officeart/2005/8/layout/orgChart1"/>
    <dgm:cxn modelId="{278334FF-54CA-4325-AC99-6AEA504469FE}" type="presParOf" srcId="{6337A7F1-71FD-4FA1-9AD1-59AD01012208}" destId="{098DA70F-6FFA-4577-98EF-28F16710460F}" srcOrd="2" destOrd="0" presId="urn:microsoft.com/office/officeart/2005/8/layout/orgChart1"/>
    <dgm:cxn modelId="{94E62B3D-900A-4024-91C4-593027E84CD8}" type="presParOf" srcId="{33009B87-2797-4F80-BB8D-A696DBAF59A6}" destId="{8713727C-F82B-4380-ADDF-B8FA500BE882}" srcOrd="2" destOrd="0" presId="urn:microsoft.com/office/officeart/2005/8/layout/orgChart1"/>
    <dgm:cxn modelId="{EC30DD5C-6307-4F20-930E-2297E5C4C62F}" type="presParOf" srcId="{33009B87-2797-4F80-BB8D-A696DBAF59A6}" destId="{1C4967E8-D2DF-4C96-B69B-596D58F05852}" srcOrd="3" destOrd="0" presId="urn:microsoft.com/office/officeart/2005/8/layout/orgChart1"/>
    <dgm:cxn modelId="{26ED6404-3C4F-42A7-8988-E6360E61E808}" type="presParOf" srcId="{1C4967E8-D2DF-4C96-B69B-596D58F05852}" destId="{31980619-3175-4944-9B75-D4388447C7D5}" srcOrd="0" destOrd="0" presId="urn:microsoft.com/office/officeart/2005/8/layout/orgChart1"/>
    <dgm:cxn modelId="{CC3C6458-997B-4041-8F67-42A7ABF6FFA8}" type="presParOf" srcId="{31980619-3175-4944-9B75-D4388447C7D5}" destId="{8975A289-22EA-4A38-901F-95693E0718F5}" srcOrd="0" destOrd="0" presId="urn:microsoft.com/office/officeart/2005/8/layout/orgChart1"/>
    <dgm:cxn modelId="{A973EB85-9331-42C2-9A65-565923693D4B}" type="presParOf" srcId="{31980619-3175-4944-9B75-D4388447C7D5}" destId="{CAA0B740-2068-4F54-9F34-B02826307998}" srcOrd="1" destOrd="0" presId="urn:microsoft.com/office/officeart/2005/8/layout/orgChart1"/>
    <dgm:cxn modelId="{553C2010-7D28-4693-98F0-BE1A7D366858}" type="presParOf" srcId="{1C4967E8-D2DF-4C96-B69B-596D58F05852}" destId="{82B1B480-AD4F-4589-B691-0814B33381FF}" srcOrd="1" destOrd="0" presId="urn:microsoft.com/office/officeart/2005/8/layout/orgChart1"/>
    <dgm:cxn modelId="{F93A2D3B-3917-436A-909C-E2A2F267C4D7}" type="presParOf" srcId="{1C4967E8-D2DF-4C96-B69B-596D58F05852}" destId="{3984718E-7EED-40EB-8E24-BDA6B1D3F605}" srcOrd="2" destOrd="0" presId="urn:microsoft.com/office/officeart/2005/8/layout/orgChart1"/>
    <dgm:cxn modelId="{0BD13EA0-AA32-4363-813D-F1CCED2D6BB3}" type="presParOf" srcId="{1D8D1D1F-A9EC-4BA2-A39B-13405024CA4F}" destId="{1E091715-C1B2-40CF-AA13-10F50A8B879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13727C-F82B-4380-ADDF-B8FA500BE882}">
      <dsp:nvSpPr>
        <dsp:cNvPr id="0" name=""/>
        <dsp:cNvSpPr/>
      </dsp:nvSpPr>
      <dsp:spPr>
        <a:xfrm>
          <a:off x="3109936" y="913132"/>
          <a:ext cx="1167969" cy="383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767"/>
              </a:lnTo>
              <a:lnTo>
                <a:pt x="1167969" y="191767"/>
              </a:lnTo>
              <a:lnTo>
                <a:pt x="1167969" y="3835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575C38-4714-466E-BF85-066F636AD53E}">
      <dsp:nvSpPr>
        <dsp:cNvPr id="0" name=""/>
        <dsp:cNvSpPr/>
      </dsp:nvSpPr>
      <dsp:spPr>
        <a:xfrm>
          <a:off x="2068124" y="913132"/>
          <a:ext cx="1041811" cy="383525"/>
        </a:xfrm>
        <a:custGeom>
          <a:avLst/>
          <a:gdLst/>
          <a:ahLst/>
          <a:cxnLst/>
          <a:rect l="0" t="0" r="0" b="0"/>
          <a:pathLst>
            <a:path>
              <a:moveTo>
                <a:pt x="1041811" y="0"/>
              </a:moveTo>
              <a:lnTo>
                <a:pt x="1041811" y="191767"/>
              </a:lnTo>
              <a:lnTo>
                <a:pt x="0" y="191767"/>
              </a:lnTo>
              <a:lnTo>
                <a:pt x="0" y="3835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9B8574-4031-4D63-A515-64083459E967}">
      <dsp:nvSpPr>
        <dsp:cNvPr id="0" name=""/>
        <dsp:cNvSpPr/>
      </dsp:nvSpPr>
      <dsp:spPr>
        <a:xfrm>
          <a:off x="2196803" y="0"/>
          <a:ext cx="1826265" cy="9131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Шляпочные грибы</a:t>
          </a:r>
        </a:p>
      </dsp:txBody>
      <dsp:txXfrm>
        <a:off x="2196803" y="0"/>
        <a:ext cx="1826265" cy="913132"/>
      </dsp:txXfrm>
    </dsp:sp>
    <dsp:sp modelId="{F0E2B704-185F-4A22-AC88-889FD8A1F52A}">
      <dsp:nvSpPr>
        <dsp:cNvPr id="0" name=""/>
        <dsp:cNvSpPr/>
      </dsp:nvSpPr>
      <dsp:spPr>
        <a:xfrm>
          <a:off x="1154991" y="1296657"/>
          <a:ext cx="1826265" cy="9131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Трубчатые</a:t>
          </a:r>
        </a:p>
      </dsp:txBody>
      <dsp:txXfrm>
        <a:off x="1154991" y="1296657"/>
        <a:ext cx="1826265" cy="913132"/>
      </dsp:txXfrm>
    </dsp:sp>
    <dsp:sp modelId="{8975A289-22EA-4A38-901F-95693E0718F5}">
      <dsp:nvSpPr>
        <dsp:cNvPr id="0" name=""/>
        <dsp:cNvSpPr/>
      </dsp:nvSpPr>
      <dsp:spPr>
        <a:xfrm>
          <a:off x="3364773" y="1296657"/>
          <a:ext cx="1826265" cy="9131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1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Пластинчатые</a:t>
          </a:r>
        </a:p>
      </dsp:txBody>
      <dsp:txXfrm>
        <a:off x="3364773" y="1296657"/>
        <a:ext cx="1826265" cy="9131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177920"/>
      </p:ext>
    </p:extLst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627169"/>
      </p:ext>
    </p:extLst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120097"/>
      </p:ext>
    </p:extLst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6AE01-E8B4-4089-9EDE-323110DC0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707212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79124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460919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93640"/>
      </p:ext>
    </p:extLst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301233"/>
      </p:ext>
    </p:extLst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555791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685928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151450"/>
      </p:ext>
    </p:extLst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576510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CBBF1-87B4-4BF3-8D96-129BFFD07AC7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61D00-37C5-4A2E-9675-CA3422979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707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hkola\Desktop\1000-imblem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695450" cy="17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1785918" y="500042"/>
            <a:ext cx="6959126" cy="91440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государственное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бюджетное общеобразовательное учреждение Самарской области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редняя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общеобразовательная школа № 2 «Образовательный центр»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Кинель -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Черкассы муниципального района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Кинель -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Черкасский Самарской области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endParaRPr lang="ru-RU" sz="1400" b="1" dirty="0">
              <a:solidFill>
                <a:schemeClr val="tx2">
                  <a:shade val="75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552" y="2204864"/>
            <a:ext cx="7766936" cy="164630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биологии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класс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5072074"/>
            <a:ext cx="47221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Учитель: Мещерякова Надежда Андреевна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6143644"/>
            <a:ext cx="75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2020г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68914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14290"/>
            <a:ext cx="5214974" cy="87235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itchFamily="18" charset="0"/>
              </a:rPr>
              <a:t>Съедобные </a:t>
            </a:r>
            <a:r>
              <a:rPr lang="ru-RU" sz="3600" b="1" dirty="0">
                <a:latin typeface="Times New Roman" panose="02020603050405020304" pitchFamily="18" charset="0"/>
                <a:cs typeface="Times New Roman" pitchFamily="18" charset="0"/>
              </a:rPr>
              <a:t>грибы</a:t>
            </a:r>
            <a:br>
              <a:rPr lang="ru-RU" sz="3600" b="1" dirty="0">
                <a:latin typeface="Times New Roman" panose="02020603050405020304" pitchFamily="18" charset="0"/>
                <a:cs typeface="Times New Roman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97331"/>
            <a:ext cx="4604522" cy="4403839"/>
          </a:xfrm>
        </p:spPr>
        <p:txBody>
          <a:bodyPr>
            <a:normAutofit fontScale="70000" lnSpcReduction="20000"/>
          </a:bodyPr>
          <a:lstStyle/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правильно собирать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грибы:</a:t>
            </a:r>
            <a:endParaRPr lang="ru-RU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Гриб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нужно выкрутить 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земли, не ломая ножки.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Старые 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червивые грибы надо положить на подходящее место, чтобы проросли споры.</a:t>
            </a:r>
          </a:p>
          <a:p>
            <a:pPr marL="279400" indent="-279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tabLst>
                <a:tab pos="0" algn="l"/>
              </a:tabLst>
              <a:defRPr/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собирайте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грибы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/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вдоль 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дорог.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4" descr="http://shkolazhizni.ru/img/content/i40/40354_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1714488"/>
            <a:ext cx="3286148" cy="33964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078696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336" y="226142"/>
            <a:ext cx="8107112" cy="82659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Общая характеристика грибов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Group 4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1726556"/>
              </p:ext>
            </p:extLst>
          </p:nvPr>
        </p:nvGraphicFramePr>
        <p:xfrm>
          <a:off x="357158" y="1052736"/>
          <a:ext cx="8429684" cy="5380361"/>
        </p:xfrm>
        <a:graphic>
          <a:graphicData uri="http://schemas.openxmlformats.org/drawingml/2006/table">
            <a:tbl>
              <a:tblPr/>
              <a:tblGrid>
                <a:gridCol w="2665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38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4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грибов</a:t>
                      </a:r>
                    </a:p>
                  </a:txBody>
                  <a:tcPr marL="68580" marR="68580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признаков</a:t>
                      </a:r>
                    </a:p>
                  </a:txBody>
                  <a:tcPr marL="68580" marR="6858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2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Питание</a:t>
                      </a:r>
                    </a:p>
                  </a:txBody>
                  <a:tcPr marL="68580" marR="68580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11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Строение</a:t>
                      </a:r>
                    </a:p>
                  </a:txBody>
                  <a:tcPr marL="68580" marR="68580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93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Размножение</a:t>
                      </a:r>
                    </a:p>
                  </a:txBody>
                  <a:tcPr marL="68580" marR="68580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95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Роль</a:t>
                      </a:r>
                    </a:p>
                  </a:txBody>
                  <a:tcPr marL="68580" marR="68580" marT="45723" marB="4572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«+»                               «-»</a:t>
                      </a:r>
                    </a:p>
                  </a:txBody>
                  <a:tcPr marL="68580" marR="68580" marT="45723" marB="4572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119352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6643734" cy="81597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 способу питания грибы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14942" y="2143116"/>
            <a:ext cx="3429024" cy="2671762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Паразиты </a:t>
            </a:r>
          </a:p>
          <a:p>
            <a:pPr marL="0" indent="0" algn="ctr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Поселяются на живых организмах и питаются за их счёт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Объект 2"/>
          <p:cNvSpPr txBox="1">
            <a:spLocks/>
          </p:cNvSpPr>
          <p:nvPr/>
        </p:nvSpPr>
        <p:spPr bwMode="auto">
          <a:xfrm>
            <a:off x="642910" y="2214554"/>
            <a:ext cx="3929090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defTabSz="457200"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Сапротро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u="sng" dirty="0">
              <a:latin typeface="Times New Roman" pitchFamily="18" charset="0"/>
              <a:cs typeface="Times New Roman" pitchFamily="18" charset="0"/>
            </a:endParaRPr>
          </a:p>
          <a:p>
            <a:pPr algn="ctr" defTabSz="457200">
              <a:spcBef>
                <a:spcPts val="0"/>
              </a:spcBef>
              <a:buClr>
                <a:schemeClr val="accent1"/>
              </a:buClr>
              <a:buSzPct val="80000"/>
              <a:buFont typeface="Wingdings 3" pitchFamily="18" charset="2"/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Питаются мёртвыми органическими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веществами 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2055800" y="1301730"/>
            <a:ext cx="1031872" cy="8572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5984886" y="1301733"/>
            <a:ext cx="1055685" cy="8810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4582" name="Picture 2" descr="http://im0-tub-ru.yandex.net/i?id=78798cc3efdfcf540d5394580e83297c-15-144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4143380"/>
            <a:ext cx="2320529" cy="2045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3" name="Picture 4" descr="http://im1-tub-ru.yandex.net/i?id=871829e869da5e1ea971335158e153f7-135-144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143380"/>
            <a:ext cx="207216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141446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3441584"/>
              </p:ext>
            </p:extLst>
          </p:nvPr>
        </p:nvGraphicFramePr>
        <p:xfrm>
          <a:off x="285720" y="214289"/>
          <a:ext cx="8572560" cy="6247288"/>
        </p:xfrm>
        <a:graphic>
          <a:graphicData uri="http://schemas.openxmlformats.org/drawingml/2006/table">
            <a:tbl>
              <a:tblPr/>
              <a:tblGrid>
                <a:gridCol w="2710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62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95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грибов</a:t>
                      </a:r>
                    </a:p>
                  </a:txBody>
                  <a:tcPr marL="68580" marR="68580"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признаков</a:t>
                      </a:r>
                    </a:p>
                  </a:txBody>
                  <a:tcPr marL="68580" marR="68580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44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Питание</a:t>
                      </a:r>
                    </a:p>
                  </a:txBody>
                  <a:tcPr marL="68580" marR="68580"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Готовыми органическими веществами (гетеротрофы)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Паразиты и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сапротрофы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63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Строение</a:t>
                      </a:r>
                    </a:p>
                  </a:txBody>
                  <a:tcPr marL="68580" marR="68580"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85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Размножение</a:t>
                      </a:r>
                    </a:p>
                  </a:txBody>
                  <a:tcPr marL="68580" marR="68580"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53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Роль</a:t>
                      </a:r>
                    </a:p>
                  </a:txBody>
                  <a:tcPr marL="68580" marR="68580"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«+»                                   «-»</a:t>
                      </a:r>
                    </a:p>
                  </a:txBody>
                  <a:tcPr marL="68580" marR="68580"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77474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img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85728"/>
            <a:ext cx="5870754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9526127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749" y="231228"/>
            <a:ext cx="6447234" cy="13208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Гриб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укор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7630"/>
            <a:ext cx="6042388" cy="59180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394978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82" name="Group 3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3249834"/>
              </p:ext>
            </p:extLst>
          </p:nvPr>
        </p:nvGraphicFramePr>
        <p:xfrm>
          <a:off x="285720" y="285728"/>
          <a:ext cx="8572560" cy="6197453"/>
        </p:xfrm>
        <a:graphic>
          <a:graphicData uri="http://schemas.openxmlformats.org/drawingml/2006/table">
            <a:tbl>
              <a:tblPr/>
              <a:tblGrid>
                <a:gridCol w="2625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7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81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грибов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признаков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87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Питание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Готовыми органическими веществами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Паразиты и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сапротрофы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4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Строение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Одноклеточные и многоклеточные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Хитин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Тонкие белые нити, образуют грибницу (мицелий)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19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Размножение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4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Роль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«+»                               «-»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68889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7003" name="Group 2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6277872"/>
              </p:ext>
            </p:extLst>
          </p:nvPr>
        </p:nvGraphicFramePr>
        <p:xfrm>
          <a:off x="214282" y="188915"/>
          <a:ext cx="8643998" cy="6225930"/>
        </p:xfrm>
        <a:graphic>
          <a:graphicData uri="http://schemas.openxmlformats.org/drawingml/2006/table">
            <a:tbl>
              <a:tblPr/>
              <a:tblGrid>
                <a:gridCol w="23156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8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025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Признаки грибов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Характеристика признаков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81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Питание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Готовыми органическими веществами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Паразиты и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сапротрофы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Строение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Одноклеточные и многоклеточные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хитин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3.Тонкие белые нити, образуют грибницу (мицелий)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00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Размножение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Бесполое и половое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Спорами и вегетативное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Частями грибницы и почкование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285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Роль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«+»                             «-»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338862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14290"/>
            <a:ext cx="5214974" cy="85727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Признаки грибов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97831"/>
              </p:ext>
            </p:extLst>
          </p:nvPr>
        </p:nvGraphicFramePr>
        <p:xfrm>
          <a:off x="428596" y="1196752"/>
          <a:ext cx="8358246" cy="52026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786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95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53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растения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животные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728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 прочные клеточные стенки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постоянно растут верхушечной частью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неподвижны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имеют хлорофилла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являются гетеротрофами, так как, поэтому питаются готовыми органическими веществами.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клеточных стенках содержится </a:t>
                      </a:r>
                      <a:r>
                        <a:rPr lang="ru-RU" sz="24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хитин.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690153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400948" cy="65403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Роль грибов в жизни человека</a:t>
            </a:r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436960" y="1614488"/>
            <a:ext cx="8278444" cy="387985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Круговорот веществ в природе (образование плодородного слоя почвы)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Получение лекарств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Употребление в пищу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Изготовление хлеба, сыра, вина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Болезни растений, животных, человека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Порча продуктов питания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Разрушение построек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Отравление </a:t>
            </a:r>
          </a:p>
        </p:txBody>
      </p:sp>
    </p:spTree>
    <p:extLst>
      <p:ext uri="{BB962C8B-B14F-4D97-AF65-F5344CB8AC3E}">
        <p14:creationId xmlns:p14="http://schemas.microsoft.com/office/powerpoint/2010/main" val="375964802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Admin\Desktop\картинки грибов\fonstola.ru_207852_1024x7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429684" cy="6215106"/>
          </a:xfrm>
          <a:prstGeom prst="rect">
            <a:avLst/>
          </a:prstGeom>
          <a:noFill/>
        </p:spPr>
      </p:pic>
      <p:pic>
        <p:nvPicPr>
          <p:cNvPr id="3" name="Рисунок 2" descr="C:\Users\Admin\Desktop\картинки грибов\griby-lisichki-les-trava.jpg"/>
          <p:cNvPicPr/>
          <p:nvPr/>
        </p:nvPicPr>
        <p:blipFill>
          <a:blip r:embed="rId3"/>
          <a:srcRect l="15639" r="15123"/>
          <a:stretch>
            <a:fillRect/>
          </a:stretch>
        </p:blipFill>
        <p:spPr bwMode="auto">
          <a:xfrm>
            <a:off x="428596" y="285728"/>
            <a:ext cx="8358246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Admin\Desktop\klavariy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85728"/>
            <a:ext cx="8215370" cy="6318216"/>
          </a:xfrm>
          <a:prstGeom prst="rect">
            <a:avLst/>
          </a:prstGeom>
          <a:noFill/>
        </p:spPr>
      </p:pic>
      <p:pic>
        <p:nvPicPr>
          <p:cNvPr id="5" name="Picture 2" descr="C:\Users\Admin\Desktop\картинки грибов\23_10_7485782428669725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57166"/>
            <a:ext cx="8267700" cy="6200775"/>
          </a:xfrm>
          <a:prstGeom prst="rect">
            <a:avLst/>
          </a:prstGeom>
          <a:noFill/>
        </p:spPr>
      </p:pic>
      <p:pic>
        <p:nvPicPr>
          <p:cNvPr id="6" name="Picture 6" descr="C:\Users\Admin\Desktop\картинки грибов\imag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57166"/>
            <a:ext cx="8429684" cy="6215106"/>
          </a:xfrm>
          <a:prstGeom prst="rect">
            <a:avLst/>
          </a:prstGeom>
          <a:noFill/>
        </p:spPr>
      </p:pic>
      <p:pic>
        <p:nvPicPr>
          <p:cNvPr id="1026" name="Picture 2" descr="C:\Users\Admin\Desktop\Reishi--phototy_shutterstock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357166"/>
            <a:ext cx="8501122" cy="6286544"/>
          </a:xfrm>
          <a:prstGeom prst="rect">
            <a:avLst/>
          </a:prstGeom>
          <a:noFill/>
        </p:spPr>
      </p:pic>
      <p:pic>
        <p:nvPicPr>
          <p:cNvPr id="11" name="Picture 7" descr="C:\Users\Admin\Desktop\картинки грибов\2014270912130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357166"/>
            <a:ext cx="8715404" cy="6357982"/>
          </a:xfrm>
          <a:prstGeom prst="rect">
            <a:avLst/>
          </a:prstGeom>
          <a:noFill/>
        </p:spPr>
      </p:pic>
      <p:pic>
        <p:nvPicPr>
          <p:cNvPr id="12" name="Picture 8" descr="C:\Users\Admin\Desktop\картинки грибов\maxresdefault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285728"/>
            <a:ext cx="8572560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mirnadivane.ru/wp-content/uploads/2017/03/plesen-zelenogo-tsveta-poyavlyaetsya-chasche-vse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97" y="2132856"/>
            <a:ext cx="3454208" cy="3438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mtdata.ru/u24/photoADC5/20437642698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2143116"/>
            <a:ext cx="3152693" cy="3438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57158" y="285728"/>
            <a:ext cx="8572560" cy="666882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itchFamily="34" charset="0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itchFamily="34" charset="0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itchFamily="34" charset="0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eaLnBrk="1" hangingPunct="1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Определите, что изображено на слайде?</a:t>
            </a:r>
          </a:p>
        </p:txBody>
      </p:sp>
    </p:spTree>
    <p:extLst>
      <p:ext uri="{BB962C8B-B14F-4D97-AF65-F5344CB8AC3E}">
        <p14:creationId xmlns:p14="http://schemas.microsoft.com/office/powerpoint/2010/main" val="222882632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ctrTitle"/>
          </p:nvPr>
        </p:nvSpPr>
        <p:spPr>
          <a:xfrm>
            <a:off x="1115616" y="116632"/>
            <a:ext cx="6408712" cy="164623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Плесневые грибы и дрожжи</a:t>
            </a:r>
          </a:p>
        </p:txBody>
      </p:sp>
      <p:sp>
        <p:nvSpPr>
          <p:cNvPr id="3174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29904" y="1948576"/>
            <a:ext cx="5825728" cy="2868613"/>
          </a:xfrm>
        </p:spPr>
        <p:txBody>
          <a:bodyPr>
            <a:normAutofit/>
          </a:bodyPr>
          <a:lstStyle/>
          <a:p>
            <a:pPr marL="285750" indent="-285750" algn="l" eaLnBrk="1" hangingPunct="1">
              <a:buFont typeface="Arial" charset="0"/>
              <a:buChar char="•"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Гриб Мукор</a:t>
            </a:r>
          </a:p>
          <a:p>
            <a:pPr marL="285750" indent="-285750" algn="l" eaLnBrk="1" hangingPunct="1">
              <a:buFont typeface="Arial" charset="0"/>
              <a:buChar char="•"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Гриб Пеницилл</a:t>
            </a:r>
          </a:p>
          <a:p>
            <a:pPr marL="285750" indent="-285750" algn="l" eaLnBrk="1" hangingPunct="1">
              <a:buFont typeface="Arial" charset="0"/>
              <a:buChar char="•"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Дрожжи</a:t>
            </a:r>
          </a:p>
        </p:txBody>
      </p:sp>
    </p:spTree>
    <p:extLst>
      <p:ext uri="{BB962C8B-B14F-4D97-AF65-F5344CB8AC3E}">
        <p14:creationId xmlns:p14="http://schemas.microsoft.com/office/powerpoint/2010/main" val="412110183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Мукор</a:t>
            </a:r>
          </a:p>
        </p:txBody>
      </p:sp>
      <p:sp>
        <p:nvSpPr>
          <p:cNvPr id="32770" name="Объект 2"/>
          <p:cNvSpPr>
            <a:spLocks noGrp="1"/>
          </p:cNvSpPr>
          <p:nvPr>
            <p:ph idx="1"/>
          </p:nvPr>
        </p:nvSpPr>
        <p:spPr>
          <a:xfrm>
            <a:off x="928662" y="1428736"/>
            <a:ext cx="2815828" cy="1598612"/>
          </a:xfrm>
        </p:spPr>
        <p:txBody>
          <a:bodyPr>
            <a:noAutofit/>
          </a:bodyPr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Гриб- сапрофит.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Размножается спорами</a:t>
            </a:r>
          </a:p>
        </p:txBody>
      </p:sp>
      <p:pic>
        <p:nvPicPr>
          <p:cNvPr id="32771" name="Picture 2" descr="&quot;Пчеловодство&quot;: тем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571612"/>
            <a:ext cx="4010463" cy="4010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2" name="Picture 4" descr="Ландшафтный дизайн, цветоводство и флористика на сайте - &quot;Цветут цветы&quot;. - Part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286124"/>
            <a:ext cx="3286125" cy="3171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177728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475" y="407988"/>
            <a:ext cx="4033838" cy="1052512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Пеницилл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611560" y="1772816"/>
            <a:ext cx="3642122" cy="2933700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Убивает некоторые болезнетворные бактерии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Получение лекарств</a:t>
            </a:r>
          </a:p>
        </p:txBody>
      </p:sp>
      <p:pic>
        <p:nvPicPr>
          <p:cNvPr id="33795" name="Picture 2" descr="Пеницилл Биология 6 класс Царство Бактерии и Грибы Царство Грибы :: Учёба-Легко.РФ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357562"/>
            <a:ext cx="2865834" cy="2865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6" descr="Бензилпенициллин (Benzylpenicillin) - описание, инструкция, механизм действия, фармакология, побочные эффекты, показания и про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571612"/>
            <a:ext cx="1285875" cy="17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7" name="Picture 8" descr="Грибы - Все о грибах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571480"/>
            <a:ext cx="2742010" cy="2747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848289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Дрожжи</a:t>
            </a:r>
          </a:p>
        </p:txBody>
      </p:sp>
      <p:sp>
        <p:nvSpPr>
          <p:cNvPr id="34818" name="Объект 2"/>
          <p:cNvSpPr>
            <a:spLocks noGrp="1"/>
          </p:cNvSpPr>
          <p:nvPr>
            <p:ph idx="1"/>
          </p:nvPr>
        </p:nvSpPr>
        <p:spPr>
          <a:xfrm>
            <a:off x="539552" y="1889808"/>
            <a:ext cx="3926681" cy="2257425"/>
          </a:xfrm>
        </p:spPr>
        <p:txBody>
          <a:bodyPr>
            <a:noAutofit/>
          </a:bodyPr>
          <a:lstStyle/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Приготовление хлеба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Живут в сладкой жидкости 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Размножаются почкованием</a:t>
            </a:r>
          </a:p>
          <a:p>
            <a:pPr eaLnBrk="1" hangingPunct="1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Разлагают сахар на спирт и углекислый газ </a:t>
            </a:r>
          </a:p>
        </p:txBody>
      </p:sp>
      <p:pic>
        <p:nvPicPr>
          <p:cNvPr id="34819" name="Picture 2" descr="и дрожж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6009" y="1914525"/>
            <a:ext cx="2239197" cy="2089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http://xn--c1ajbwdh.xn--80asehdb/netcat_files/6/202/bulochka_s_mako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143380"/>
            <a:ext cx="2225548" cy="2121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06183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214290"/>
            <a:ext cx="5524666" cy="7821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Лабораторная работа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196752"/>
            <a:ext cx="85347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b="1" u="sng" dirty="0" smtClean="0">
                <a:latin typeface="Times New Roman" pitchFamily="18" charset="0"/>
                <a:cs typeface="Times New Roman" pitchFamily="18" charset="0"/>
              </a:rPr>
              <a:t>Тема: «Изучение строения плесневых грибов»</a:t>
            </a:r>
          </a:p>
          <a:p>
            <a:pPr algn="just"/>
            <a:r>
              <a:rPr lang="ru-RU" sz="2600" b="1" i="1" u="sng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изучить строение плесневых грибов (на примере мукора).</a:t>
            </a:r>
          </a:p>
          <a:p>
            <a:pPr algn="just"/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Оборудование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: микропрепарат плесневого гриба – мукор, микроскоп. </a:t>
            </a:r>
          </a:p>
          <a:p>
            <a:pPr algn="just"/>
            <a:r>
              <a:rPr lang="ru-RU" sz="2600" b="1" i="1" u="sng" dirty="0" smtClean="0">
                <a:latin typeface="Times New Roman" pitchFamily="18" charset="0"/>
                <a:cs typeface="Times New Roman" pitchFamily="18" charset="0"/>
              </a:rPr>
              <a:t>План выполнения работы:</a:t>
            </a:r>
          </a:p>
          <a:p>
            <a:pPr algn="just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1. Рассмотрите микропрепарат гриба – мукора под микроскопом.</a:t>
            </a:r>
          </a:p>
          <a:p>
            <a:pPr algn="just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2.Зарисуйте строение гриба мукора в лабораторную тетрадь. Обозначьте грибницу, плодовое тело, споры.</a:t>
            </a:r>
          </a:p>
          <a:p>
            <a:pPr algn="just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Вывод: Дополните предложение: плесневый гриб мукор имеет …. и …. , в котором созревают …..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23019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072362" cy="7406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Микология- наука о грибах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340768"/>
            <a:ext cx="8501122" cy="208823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урока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познакомиться  с царством Грибы, особенностями их строения и жизнедеятельности; получить представление о многообразии грибов, их роли в природе и жизни человека.</a:t>
            </a:r>
          </a:p>
        </p:txBody>
      </p:sp>
      <p:pic>
        <p:nvPicPr>
          <p:cNvPr id="5122" name="Picture 2" descr="http://mycoweb.narod.ru/fungi/Submitted/SJG3/Penicillium_sp2_JS2005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4286256"/>
            <a:ext cx="2571768" cy="2428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nastol.com.ua/pic/201701/1920x1080/nastol.com.ua-2033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324" y="3357562"/>
            <a:ext cx="3296064" cy="2428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40" y="4286256"/>
            <a:ext cx="3004100" cy="24319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559150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2418" y="214290"/>
            <a:ext cx="5375664" cy="64294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Оцени себя на уроке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bipbap.ru/wp-content/uploads/2017/11/b30bba355eb87d27e45e5a5446dec0a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785794"/>
            <a:ext cx="2503610" cy="33575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farmfresh.themeplayers.net/onepager/wp-content/uploads/sites/2/2015/10/Chanterelle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1500174"/>
            <a:ext cx="2646966" cy="3143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g-fotki.yandex.ru/get/2714/66124276.36/0_67fdc_f0b790a9_XXX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1857364"/>
            <a:ext cx="2400317" cy="3429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14348" y="4143380"/>
            <a:ext cx="1523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4643446"/>
            <a:ext cx="1392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32" y="5072074"/>
            <a:ext cx="3310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удовлетворительно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07049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2143108" y="214290"/>
            <a:ext cx="5286412" cy="65403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hangingPunct="1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57158" y="1737312"/>
            <a:ext cx="84296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сообщение: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«3» - Названия известных вам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грибов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«4»- Применение грибов  (пищевое, техническое, медицина и т.д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«5» - Какие из видов грибов занесены в Красную книгу</a:t>
            </a:r>
          </a:p>
        </p:txBody>
      </p:sp>
    </p:spTree>
    <p:extLst>
      <p:ext uri="{BB962C8B-B14F-4D97-AF65-F5344CB8AC3E}">
        <p14:creationId xmlns:p14="http://schemas.microsoft.com/office/powerpoint/2010/main" val="195022591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30946"/>
            <a:ext cx="8715436" cy="883476"/>
          </a:xfrm>
          <a:ln w="381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Тема урока: Общая характеристика грибов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340768"/>
            <a:ext cx="8501122" cy="208823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урока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познакомиться  с царством Грибы, особенностями их строения и жизнедеятельности; получить представление о многообразии грибов, их роли в природе и жизни человека.</a:t>
            </a:r>
          </a:p>
        </p:txBody>
      </p:sp>
      <p:pic>
        <p:nvPicPr>
          <p:cNvPr id="5122" name="Picture 2" descr="http://mycoweb.narod.ru/fungi/Submitted/SJG3/Penicillium_sp2_JS2005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4286256"/>
            <a:ext cx="2571768" cy="2428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nastol.com.ua/pic/201701/1920x1080/nastol.com.ua-2033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324" y="3357562"/>
            <a:ext cx="3296064" cy="2428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40" y="4286256"/>
            <a:ext cx="3004100" cy="24319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559150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14290"/>
            <a:ext cx="5061982" cy="67351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План урока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376" y="1399859"/>
            <a:ext cx="8391466" cy="3881437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Признаки (общая характеристика) грибов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Строение грибов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Типы питания грибов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Лабораторная работа «Изучение строения плесневых грибов»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https://avatars.mds.yandex.net/get-zen_doc/235990/pub_5ae64c3c256d5cf5602bb223_5ae64d4655876b0d252876f6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3857628"/>
            <a:ext cx="2825620" cy="2825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34390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181780" y="240890"/>
            <a:ext cx="8638691" cy="1320800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altLang="ru-RU" sz="3200" b="1" dirty="0">
                <a:latin typeface="Times New Roman" pitchFamily="18" charset="0"/>
                <a:cs typeface="Times New Roman" pitchFamily="18" charset="0"/>
              </a:rPr>
              <a:t>Мир грибов интересен и очень разнообразен. Учёным известно около 100 тысяч видов 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грибов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93d379821b7b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2264" y="4357694"/>
            <a:ext cx="1805486" cy="2306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1209" y="2000240"/>
            <a:ext cx="2654195" cy="22520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14151212_oboi_101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743" y="4463955"/>
            <a:ext cx="2246049" cy="2246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450px-Morille2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8992" y="2500306"/>
            <a:ext cx="1983462" cy="3526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Содержимое 3" descr="0001-001-Mnogoobrazie-i-znachenie-gribov.jpg"/>
          <p:cNvPicPr>
            <a:picLocks noGrp="1" noChangeAspect="1"/>
          </p:cNvPicPr>
          <p:nvPr>
            <p:ph idx="4294967295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596" y="2000240"/>
            <a:ext cx="2279961" cy="2279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180736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78581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Классификация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шляпочных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грибов</a:t>
            </a:r>
            <a:r>
              <a:rPr lang="ru-RU" b="1" dirty="0">
                <a:latin typeface="Arial" charset="0"/>
              </a:rPr>
              <a:t/>
            </a:r>
            <a:br>
              <a:rPr lang="ru-RU" b="1" dirty="0">
                <a:latin typeface="Arial" charset="0"/>
              </a:rPr>
            </a:br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618340252"/>
              </p:ext>
            </p:extLst>
          </p:nvPr>
        </p:nvGraphicFramePr>
        <p:xfrm>
          <a:off x="1475656" y="1700808"/>
          <a:ext cx="6346031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14" descr="015-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4000504"/>
            <a:ext cx="2072447" cy="23077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Лисичка трубовидная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4000504"/>
            <a:ext cx="2376265" cy="23077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26973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85728"/>
            <a:ext cx="5857916" cy="64294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Пластинчатые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грибы</a:t>
            </a:r>
            <a:r>
              <a:rPr lang="ru-RU" sz="3600" b="1" dirty="0">
                <a:latin typeface="Arial" charset="0"/>
              </a:rPr>
              <a:t/>
            </a:r>
            <a:br>
              <a:rPr lang="ru-RU" sz="3600" b="1" dirty="0">
                <a:latin typeface="Arial" charset="0"/>
              </a:rPr>
            </a:br>
            <a:endParaRPr lang="ru-RU" sz="3600" dirty="0"/>
          </a:p>
        </p:txBody>
      </p:sp>
      <p:pic>
        <p:nvPicPr>
          <p:cNvPr id="4" name="Picture 7" descr="plast_gri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928670"/>
            <a:ext cx="4786346" cy="5500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793191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85728"/>
            <a:ext cx="6447234" cy="82506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Трубчатые грибы</a:t>
            </a:r>
            <a:r>
              <a:rPr lang="ru-RU" sz="3600" b="1" dirty="0">
                <a:latin typeface="Arial" charset="0"/>
              </a:rPr>
              <a:t/>
            </a:r>
            <a:br>
              <a:rPr lang="ru-RU" sz="3600" b="1" dirty="0">
                <a:latin typeface="Arial" charset="0"/>
              </a:rPr>
            </a:br>
            <a:endParaRPr lang="ru-RU" sz="3600" dirty="0"/>
          </a:p>
        </p:txBody>
      </p:sp>
      <p:pic>
        <p:nvPicPr>
          <p:cNvPr id="4" name="Picture 35" descr="0007-011-Trubchatye-grib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1038792"/>
            <a:ext cx="4857784" cy="5458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86269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14290"/>
            <a:ext cx="5214974" cy="82506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Ядовитые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грибы</a:t>
            </a:r>
            <a:r>
              <a:rPr lang="ru-RU" sz="3600" b="1" dirty="0">
                <a:latin typeface="Arial" charset="0"/>
              </a:rPr>
              <a:t/>
            </a:r>
            <a:br>
              <a:rPr lang="ru-RU" sz="3600" b="1" dirty="0">
                <a:latin typeface="Arial" charset="0"/>
              </a:rPr>
            </a:b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428736"/>
            <a:ext cx="476454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Отравление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грибами и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степень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тяжести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зависят от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того: </a:t>
            </a:r>
          </a:p>
          <a:p>
            <a:pPr>
              <a:buFontTx/>
              <a:buAutoNum type="arabicParenR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какие ядовитые вещества содержит тот вид грибов, что был употреблен в пищу; </a:t>
            </a:r>
          </a:p>
          <a:p>
            <a:pPr>
              <a:buFontTx/>
              <a:buAutoNum type="arabicParenR"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каком количестве поступил яд в организм человека</a:t>
            </a:r>
          </a:p>
        </p:txBody>
      </p:sp>
      <p:pic>
        <p:nvPicPr>
          <p:cNvPr id="5" name="Picture 4" descr="Мухомор пантерный Amanita pantheri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1571612"/>
            <a:ext cx="3429315" cy="34288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23264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565</Words>
  <Application>Microsoft Office PowerPoint</Application>
  <PresentationFormat>Экран (4:3)</PresentationFormat>
  <Paragraphs>147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Calibri</vt:lpstr>
      <vt:lpstr>Times New Roman</vt:lpstr>
      <vt:lpstr>Wingdings 2</vt:lpstr>
      <vt:lpstr>Wingdings 3</vt:lpstr>
      <vt:lpstr>Тема Office</vt:lpstr>
      <vt:lpstr>Презентация PowerPoint</vt:lpstr>
      <vt:lpstr>Презентация PowerPoint</vt:lpstr>
      <vt:lpstr>Тема урока: Общая характеристика грибов</vt:lpstr>
      <vt:lpstr>План урока</vt:lpstr>
      <vt:lpstr>Мир грибов интересен и очень разнообразен. Учёным известно около 100 тысяч видов грибов</vt:lpstr>
      <vt:lpstr> Классификация шляпочных грибов </vt:lpstr>
      <vt:lpstr> Пластинчатые грибы </vt:lpstr>
      <vt:lpstr>Трубчатые грибы </vt:lpstr>
      <vt:lpstr> Ядовитые грибы </vt:lpstr>
      <vt:lpstr> Съедобные грибы </vt:lpstr>
      <vt:lpstr>Общая характеристика грибов</vt:lpstr>
      <vt:lpstr>По способу питания грибы </vt:lpstr>
      <vt:lpstr>Презентация PowerPoint</vt:lpstr>
      <vt:lpstr>Презентация PowerPoint</vt:lpstr>
      <vt:lpstr>Гриб мукор</vt:lpstr>
      <vt:lpstr>Презентация PowerPoint</vt:lpstr>
      <vt:lpstr>Презентация PowerPoint</vt:lpstr>
      <vt:lpstr>Признаки грибов</vt:lpstr>
      <vt:lpstr>Роль грибов в жизни человека</vt:lpstr>
      <vt:lpstr>Презентация PowerPoint</vt:lpstr>
      <vt:lpstr>Плесневые грибы и дрожжи</vt:lpstr>
      <vt:lpstr>Мукор</vt:lpstr>
      <vt:lpstr>Пеницилл</vt:lpstr>
      <vt:lpstr>Дрожжи</vt:lpstr>
      <vt:lpstr>Лабораторная работа</vt:lpstr>
      <vt:lpstr>Микология- наука о грибах</vt:lpstr>
      <vt:lpstr>Оцени себя на уроке</vt:lpstr>
      <vt:lpstr>Домашнее задание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Shkola</dc:creator>
  <cp:lastModifiedBy>Shkola2TR@outlook.com</cp:lastModifiedBy>
  <cp:revision>25</cp:revision>
  <dcterms:created xsi:type="dcterms:W3CDTF">2020-12-26T08:04:28Z</dcterms:created>
  <dcterms:modified xsi:type="dcterms:W3CDTF">2021-01-13T07:54:21Z</dcterms:modified>
</cp:coreProperties>
</file>