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7" r:id="rId18"/>
    <p:sldId id="272" r:id="rId19"/>
    <p:sldId id="273" r:id="rId20"/>
    <p:sldId id="274" r:id="rId21"/>
    <p:sldId id="276" r:id="rId22"/>
    <p:sldId id="275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701" y="-3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6A42D06-AF47-4DF4-A3C1-46E4DF0356D2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89A8920-58D8-4D45-A4D6-C3708C662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214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5E3647-B503-4D92-A5A6-13D7A1F7726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dirty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B82D3-838C-4579-B38B-E9201E3AC6AD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3E0BE-2B5D-4479-8253-45CFF62923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2B24E-F6F0-437A-98FE-28B266100E85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D8138-575A-4EFC-A175-3225D2689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1D404-A6DC-4566-96DD-3BCC82637E4A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9C7AE-D106-4DCD-8CF6-C6654A015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635AC-F4B1-4078-964C-5EDD3E26607D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2F1A3-1211-4102-BA58-9D67B7437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88C58-588E-4402-B586-18A5DD83B871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29A90-5D92-4030-BD9A-A4EA64514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EF889-A498-483E-A1D4-F282C00B5102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23BD9-7B6D-4238-A335-A6A9C11FE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2057F-60DD-4BAA-8B6F-A8C85421B9C5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F6D36-7F0A-4479-9EC9-F3EFB02B5B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751FF-CD56-4AB8-B80A-95969332C4E3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7FCEB-2F87-491B-868F-D0369B8E4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001E0-817B-49A6-9FAF-D847F23E7367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2E8AC-45DF-42E9-A741-66BEE74B4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E5CE3-F6D3-4927-9BDF-D418BFFDA0B4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C8DAB-5D05-4969-B384-EAB87FA0BD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954DE-118C-4335-901B-EAF2FDC98362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17DCC-86AE-4036-9AD2-C24E85432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3604A3-43E3-441E-86C7-408F901C9C3F}" type="datetimeFigureOut">
              <a:rPr lang="ru-RU"/>
              <a:pPr>
                <a:defRPr/>
              </a:pPr>
              <a:t>11.03.2020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671AAF-C93C-4D76-8442-7FA885A37A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6" r:id="rId2"/>
    <p:sldLayoutId id="2147483685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6" r:id="rId9"/>
    <p:sldLayoutId id="2147483682" r:id="rId10"/>
    <p:sldLayoutId id="214748368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928802"/>
            <a:ext cx="7851648" cy="1828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по биологии</a:t>
            </a:r>
            <a:b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класс</a:t>
            </a:r>
            <a:endParaRPr lang="ru-RU" dirty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29250" y="4286250"/>
            <a:ext cx="3316288" cy="1752600"/>
          </a:xfrm>
        </p:spPr>
        <p:txBody>
          <a:bodyPr/>
          <a:lstStyle/>
          <a:p>
            <a:pPr marR="0"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Учитель: Мещерякова Надежда Андреевна</a:t>
            </a:r>
          </a:p>
          <a:p>
            <a:pPr marR="0" algn="just"/>
            <a:endParaRPr lang="ru-RU" dirty="0" smtClean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571500"/>
            <a:ext cx="9144000" cy="914400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 Самарской области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Средняя общеобразовательная школа № 2 «Образовательный центр»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с. Кинель-Черкассы муниципального района Кинель-Черкасский Самарской области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400" b="1" dirty="0">
              <a:solidFill>
                <a:schemeClr val="tx2">
                  <a:shade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3857625" y="6072188"/>
            <a:ext cx="6969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2020</a:t>
            </a:r>
          </a:p>
        </p:txBody>
      </p:sp>
      <p:pic>
        <p:nvPicPr>
          <p:cNvPr id="14341" name="Picture 2" descr="https://solonezdut.at.ua/2017/27-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3500438"/>
            <a:ext cx="28114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24579" name="Picture 2" descr="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57163"/>
            <a:ext cx="8143875" cy="648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1143000" y="6000750"/>
            <a:ext cx="3201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</a:rPr>
              <a:t>Пальцы с когтями</a:t>
            </a:r>
          </a:p>
        </p:txBody>
      </p:sp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2714625" y="5357813"/>
            <a:ext cx="1420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</a:rPr>
              <a:t>Цевка</a:t>
            </a:r>
          </a:p>
        </p:txBody>
      </p:sp>
      <p:sp>
        <p:nvSpPr>
          <p:cNvPr id="24582" name="Text Box 11"/>
          <p:cNvSpPr txBox="1">
            <a:spLocks noChangeArrowheads="1"/>
          </p:cNvSpPr>
          <p:nvPr/>
        </p:nvSpPr>
        <p:spPr bwMode="auto">
          <a:xfrm>
            <a:off x="304800" y="3048000"/>
            <a:ext cx="1830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</a:rPr>
              <a:t>Туловище</a:t>
            </a:r>
          </a:p>
        </p:txBody>
      </p:sp>
      <p:sp>
        <p:nvSpPr>
          <p:cNvPr id="24583" name="Text Box 3"/>
          <p:cNvSpPr txBox="1">
            <a:spLocks noChangeArrowheads="1"/>
          </p:cNvSpPr>
          <p:nvPr/>
        </p:nvSpPr>
        <p:spPr bwMode="auto">
          <a:xfrm>
            <a:off x="214313" y="1643063"/>
            <a:ext cx="1104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</a:rPr>
              <a:t>Клюв</a:t>
            </a:r>
          </a:p>
        </p:txBody>
      </p:sp>
      <p:sp>
        <p:nvSpPr>
          <p:cNvPr id="24584" name="Text Box 4"/>
          <p:cNvSpPr txBox="1">
            <a:spLocks noChangeArrowheads="1"/>
          </p:cNvSpPr>
          <p:nvPr/>
        </p:nvSpPr>
        <p:spPr bwMode="auto">
          <a:xfrm>
            <a:off x="1714500" y="714375"/>
            <a:ext cx="1336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</a:rPr>
              <a:t>Голова</a:t>
            </a:r>
          </a:p>
        </p:txBody>
      </p:sp>
      <p:sp>
        <p:nvSpPr>
          <p:cNvPr id="24585" name="Text Box 10"/>
          <p:cNvSpPr txBox="1">
            <a:spLocks noChangeArrowheads="1"/>
          </p:cNvSpPr>
          <p:nvPr/>
        </p:nvSpPr>
        <p:spPr bwMode="auto">
          <a:xfrm>
            <a:off x="1295400" y="0"/>
            <a:ext cx="3592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</a:rPr>
              <a:t>Верхние кроющие перья</a:t>
            </a:r>
          </a:p>
        </p:txBody>
      </p:sp>
      <p:sp>
        <p:nvSpPr>
          <p:cNvPr id="24586" name="Text Box 5"/>
          <p:cNvSpPr txBox="1">
            <a:spLocks noChangeArrowheads="1"/>
          </p:cNvSpPr>
          <p:nvPr/>
        </p:nvSpPr>
        <p:spPr bwMode="auto">
          <a:xfrm>
            <a:off x="6645275" y="0"/>
            <a:ext cx="24987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</a:rPr>
              <a:t>Первостепенные</a:t>
            </a:r>
          </a:p>
          <a:p>
            <a:r>
              <a:rPr lang="ru-RU" sz="2400" b="1" dirty="0">
                <a:latin typeface="Times New Roman" pitchFamily="18" charset="0"/>
              </a:rPr>
              <a:t>маховые перья</a:t>
            </a:r>
          </a:p>
        </p:txBody>
      </p:sp>
      <p:sp>
        <p:nvSpPr>
          <p:cNvPr id="24587" name="Text Box 6"/>
          <p:cNvSpPr txBox="1">
            <a:spLocks noChangeArrowheads="1"/>
          </p:cNvSpPr>
          <p:nvPr/>
        </p:nvSpPr>
        <p:spPr bwMode="auto">
          <a:xfrm>
            <a:off x="6156325" y="1565275"/>
            <a:ext cx="24669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</a:rPr>
              <a:t>Второстепенные</a:t>
            </a:r>
          </a:p>
          <a:p>
            <a:r>
              <a:rPr lang="ru-RU" sz="2400" b="1" dirty="0">
                <a:latin typeface="Times New Roman" pitchFamily="18" charset="0"/>
              </a:rPr>
              <a:t>маховые перья</a:t>
            </a:r>
          </a:p>
        </p:txBody>
      </p:sp>
      <p:sp>
        <p:nvSpPr>
          <p:cNvPr id="24588" name="Text Box 9"/>
          <p:cNvSpPr txBox="1">
            <a:spLocks noChangeArrowheads="1"/>
          </p:cNvSpPr>
          <p:nvPr/>
        </p:nvSpPr>
        <p:spPr bwMode="auto">
          <a:xfrm>
            <a:off x="7239000" y="5334000"/>
            <a:ext cx="15636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</a:rPr>
              <a:t>Рулевые</a:t>
            </a:r>
          </a:p>
          <a:p>
            <a:r>
              <a:rPr lang="ru-RU" sz="2800" b="1" dirty="0">
                <a:latin typeface="Times New Roman" pitchFamily="18" charset="0"/>
              </a:rPr>
              <a:t>перья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2663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Группа № 4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Приспособленность птиц к полету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7" descr="чайки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2125663"/>
            <a:ext cx="6248400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4" descr="e819086284ee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7188" y="2214563"/>
            <a:ext cx="3305176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Обтекаемое тело</a:t>
            </a:r>
          </a:p>
        </p:txBody>
      </p:sp>
      <p:pic>
        <p:nvPicPr>
          <p:cNvPr id="26626" name="Picture 5" descr="86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1857375"/>
            <a:ext cx="314483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Сарыч ямайский, или краснохвост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1879600"/>
            <a:ext cx="3500437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Крылья- видоизмененные передние конечности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4" descr="имени-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214563"/>
            <a:ext cx="8229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Перьевой покров</a:t>
            </a:r>
          </a:p>
        </p:txBody>
      </p:sp>
      <p:sp>
        <p:nvSpPr>
          <p:cNvPr id="28674" name="AutoShape 2" descr="https://avatars.mds.yandex.net/get-pdb/879261/68194a0d-60e5-41e4-a6ce-06584f0f6053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onstantia" pitchFamily="18" charset="0"/>
            </a:endParaRPr>
          </a:p>
        </p:txBody>
      </p:sp>
      <p:sp>
        <p:nvSpPr>
          <p:cNvPr id="28675" name="AutoShape 4" descr="https://avatars.mds.yandex.net/get-pdb/879261/68194a0d-60e5-41e4-a6ce-06584f0f6053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onstantia" pitchFamily="18" charset="0"/>
            </a:endParaRPr>
          </a:p>
        </p:txBody>
      </p:sp>
      <p:sp>
        <p:nvSpPr>
          <p:cNvPr id="28676" name="AutoShape 6" descr="https://avatars.mds.yandex.net/get-pdb/879261/68194a0d-60e5-41e4-a6ce-06584f0f6053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onstantia" pitchFamily="18" charset="0"/>
            </a:endParaRPr>
          </a:p>
        </p:txBody>
      </p:sp>
      <p:sp>
        <p:nvSpPr>
          <p:cNvPr id="28677" name="AutoShape 8" descr="https://avatars.mds.yandex.net/get-zen_doc/1361478/pub_5d1dbb12540eaf00ad1553f8_5d1e2d817b832900ad7f666d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onstantia" pitchFamily="18" charset="0"/>
            </a:endParaRPr>
          </a:p>
        </p:txBody>
      </p:sp>
      <p:sp>
        <p:nvSpPr>
          <p:cNvPr id="28678" name="AutoShape 10" descr="https://avatars.mds.yandex.net/get-zen_doc/1361478/pub_5d1dbb12540eaf00ad1553f8_5d1e2d817b832900ad7f666d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onstantia" pitchFamily="18" charset="0"/>
            </a:endParaRPr>
          </a:p>
        </p:txBody>
      </p:sp>
      <p:sp>
        <p:nvSpPr>
          <p:cNvPr id="28679" name="AutoShape 12" descr="https://avatars.mds.yandex.net/get-zen_doc/1361478/pub_5d1dbb12540eaf00ad1553f8_5d1e2d817b832900ad7f666d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onstantia" pitchFamily="18" charset="0"/>
            </a:endParaRPr>
          </a:p>
        </p:txBody>
      </p:sp>
      <p:pic>
        <p:nvPicPr>
          <p:cNvPr id="28680" name="Рисунок 8" descr="s120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1628775"/>
            <a:ext cx="7453312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Пение птиц</a:t>
            </a:r>
          </a:p>
        </p:txBody>
      </p:sp>
      <p:pic>
        <p:nvPicPr>
          <p:cNvPr id="4" name="Picture 6" descr="{01E67D81-6740-4BC0-AA89-9A28BFC44682}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3" y="2000250"/>
            <a:ext cx="3440112" cy="3733800"/>
          </a:xfrm>
          <a:prstGeom prst="rect">
            <a:avLst/>
          </a:prstGeom>
          <a:noFill/>
          <a:ln w="76200">
            <a:solidFill>
              <a:srgbClr val="BBE0E3">
                <a:alpha val="56078"/>
              </a:srgbClr>
            </a:solidFill>
            <a:miter lim="800000"/>
            <a:headEnd/>
            <a:tailEnd/>
          </a:ln>
        </p:spPr>
      </p:pic>
      <p:pic>
        <p:nvPicPr>
          <p:cNvPr id="5" name="Picture 4" descr="kukushka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2857500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{796A798B-EAA9-4DC3-9A57-A684DDE115C2}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765550"/>
            <a:ext cx="4643438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Вопросительный знак: правила употребле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1857375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4" descr="Голубь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75" y="1214438"/>
            <a:ext cx="3106738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6" descr="Экзотический попугай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4500563"/>
            <a:ext cx="2786063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8" descr="Фото красивых ярких птиц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50" y="3786188"/>
            <a:ext cx="2786063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0" descr="Полет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1143000"/>
            <a:ext cx="28892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5523"/>
            <a:ext cx="8229600" cy="438943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Усядьтесь удобно, расслабьте вы тело,</a:t>
            </a:r>
          </a:p>
          <a:p>
            <a:pPr marL="0" indent="0" algn="ctr">
              <a:buNone/>
            </a:pPr>
            <a:r>
              <a:rPr lang="ru-RU" dirty="0"/>
              <a:t>Представьте – вы птицы, вы вдруг полетели!</a:t>
            </a:r>
          </a:p>
          <a:p>
            <a:pPr marL="0" indent="0" algn="ctr">
              <a:buNone/>
            </a:pPr>
            <a:r>
              <a:rPr lang="ru-RU" dirty="0"/>
              <a:t>Теперь в океане дельфином плывёте,</a:t>
            </a:r>
          </a:p>
          <a:p>
            <a:pPr marL="0" indent="0" algn="ctr">
              <a:buNone/>
            </a:pPr>
            <a:r>
              <a:rPr lang="ru-RU" dirty="0"/>
              <a:t>Теперь в саду яблоки спелые рвете.</a:t>
            </a:r>
          </a:p>
          <a:p>
            <a:pPr marL="0" indent="0" algn="ctr">
              <a:buNone/>
            </a:pPr>
            <a:r>
              <a:rPr lang="ru-RU" dirty="0"/>
              <a:t>Налево, направо, вокруг посмотрели,</a:t>
            </a:r>
          </a:p>
          <a:p>
            <a:pPr marL="0" indent="0" algn="ctr">
              <a:buNone/>
            </a:pPr>
            <a:r>
              <a:rPr lang="ru-RU" dirty="0"/>
              <a:t>Садимся все прямо, и снова за дело!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https://avatars.mds.yandex.net/get-pdb/1366829/b659f0f0-ae58-4f15-912d-fb633367c0d7/s12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956" y="4981800"/>
            <a:ext cx="2242288" cy="18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" descr="s120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4961179"/>
            <a:ext cx="2982607" cy="1863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s://wallbox.ru/wallpapers/main/201311/3e2a63448d2d69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4956420"/>
            <a:ext cx="2411760" cy="1901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63557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Тест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400675"/>
          </a:xfrm>
        </p:spPr>
        <p:txBody>
          <a:bodyPr>
            <a:normAutofit fontScale="40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У птиц различают следующие виды перьев: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1) контурные, пуховые, пух; 3) контурные, маховые, пуховые;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2) контурные, маховые, пух; 4) контурные маховые, контурные покровные, пуховые,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пух.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Цевка - часть конечности птицы: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1) образована сросшимися костями стопы 2) образована сросшимися позвонками;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3) увеличивает длину шага у птиц; 4) служит для уменьшения массы тела птицы.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Челюсти птиц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1) Имеют зубы 2) Лишены зубов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4. У птиц голова с туловищем соединена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1) Неподвижно 2) Подвижно 3)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Полуподвижно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5. Птицы – это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1) теплокровные беспозвоночные животные 2) теплокровные позвоночные животные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3) холоднокровные позвоночные животные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6. Широкая и мягкая часть пера называется: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1) Ствол 2) Опахало 3)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Очин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4) Бородки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7. Контурные перья налегают друг на друга и создают обтекаемую поверхность за счет: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1) Бородок 2) Опахала 3)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Очина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4) Ствола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1143000"/>
          </a:xfrm>
        </p:spPr>
        <p:txBody>
          <a:bodyPr/>
          <a:lstStyle/>
          <a:p>
            <a:pPr algn="ctr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Ответы на тестовое здание</a:t>
            </a:r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1 - 2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2 - 1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3 - 2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4 - 2 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5 - 2 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6 - 2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7 - 1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214563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Общая характеристика. Внешнее строение птиц.</a:t>
            </a:r>
            <a:endParaRPr lang="ru-RU" dirty="0"/>
          </a:p>
        </p:txBody>
      </p:sp>
      <p:pic>
        <p:nvPicPr>
          <p:cNvPr id="15362" name="Picture 4" descr="https://avatars.mds.yandex.net/get-pdb/471286/5686f908-f534-4d43-b34a-ba29c0eae669/s12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35363"/>
            <a:ext cx="4572000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 descr="https://avatars.mds.yandex.net/get-pdb/472427/4ad53dfe-0d6c-42ef-88f0-7b6fff14f30b/s12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571875"/>
            <a:ext cx="4572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357188" y="142875"/>
            <a:ext cx="8229600" cy="1143000"/>
          </a:xfrm>
        </p:spPr>
        <p:txBody>
          <a:bodyPr/>
          <a:lstStyle/>
          <a:p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Если вы набрали:</a:t>
            </a:r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48244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3-4 балла – вы ВОРОБЕЙ, собирайте </a:t>
            </a:r>
          </a:p>
          <a:p>
            <a:pPr>
              <a:buFont typeface="Wingdings 2" pitchFamily="18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знания по зернышку;</a:t>
            </a:r>
          </a:p>
          <a:p>
            <a:pPr>
              <a:buFont typeface="Wingdings 2" pitchFamily="18" charset="2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5-6 баллов - вы СОЛОВЕЙ, </a:t>
            </a:r>
          </a:p>
          <a:p>
            <a:pPr>
              <a:buFont typeface="Wingdings 2" pitchFamily="18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поведайте о своих знаниях </a:t>
            </a:r>
          </a:p>
          <a:p>
            <a:pPr>
              <a:buFont typeface="Wingdings 2" pitchFamily="18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другим; 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7 баллов - вы ОРЕЛ, </a:t>
            </a:r>
          </a:p>
          <a:p>
            <a:pPr>
              <a:buFont typeface="Wingdings 2" pitchFamily="18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для вас открылись тайны знаний.</a:t>
            </a:r>
          </a:p>
          <a:p>
            <a:pPr>
              <a:buFont typeface="Wingdings 2" pitchFamily="18" charset="2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5" name="Picture 5" descr="Скачать 1280x1280 воробей, птица, кора обои, картинки ipad, ipad 2, ipad mini for parallax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75" y="714375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7" descr="Соловьиная весна / фото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75" y="2786063"/>
            <a:ext cx="191611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11" descr="Орел – крикун — большая рыбоядная птица размером 70-80 см. Он является одной из самых редких хищных птиц.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0" y="4929188"/>
            <a:ext cx="21907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500063" y="1071563"/>
            <a:ext cx="8229600" cy="1143000"/>
          </a:xfrm>
        </p:spPr>
        <p:txBody>
          <a:bodyPr/>
          <a:lstStyle/>
          <a:p>
            <a:r>
              <a:rPr lang="ru-RU" sz="3200" b="1" u="sng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: раскрыть особенности внешнего строения птицы, связанные с полетом и средой обитания</a:t>
            </a:r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>
          <a:xfrm>
            <a:off x="457200" y="2643188"/>
            <a:ext cx="7043738" cy="3681412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algn="just"/>
            <a:r>
              <a:rPr lang="ru-RU" smtClean="0">
                <a:latin typeface="Times New Roman" pitchFamily="18" charset="0"/>
                <a:cs typeface="Times New Roman" pitchFamily="18" charset="0"/>
              </a:rPr>
              <a:t>Обеспечить усвоение учащимися знаний об особенностях строения птиц в связи с приспособленностью к полету.</a:t>
            </a:r>
          </a:p>
          <a:p>
            <a:pPr algn="just"/>
            <a:r>
              <a:rPr lang="ru-RU" smtClean="0">
                <a:latin typeface="Times New Roman" pitchFamily="18" charset="0"/>
                <a:cs typeface="Times New Roman" pitchFamily="18" charset="0"/>
              </a:rPr>
              <a:t>Сравнить особенности биологической организации птиц и пресмыкающихся. </a:t>
            </a:r>
          </a:p>
          <a:p>
            <a:pPr algn="just"/>
            <a:r>
              <a:rPr lang="ru-RU" smtClean="0">
                <a:latin typeface="Times New Roman" pitchFamily="18" charset="0"/>
                <a:cs typeface="Times New Roman" pitchFamily="18" charset="0"/>
              </a:rPr>
              <a:t> Научить видеть прекрасное в мире птиц</a:t>
            </a:r>
            <a:r>
              <a:rPr lang="ru-RU" smtClean="0"/>
              <a:t>.</a:t>
            </a:r>
          </a:p>
          <a:p>
            <a:pPr algn="just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34819" name="Picture 2" descr="https://avatars.mds.yandex.net/get-pdb/214107/c7f7863f-edbd-40e6-bb6c-6323969a3fdf/s12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9438" y="1714500"/>
            <a:ext cx="203676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https://i.pinimg.com/736x/66/75/4f/66754fbd661ab3a2dbf4ad11490cffe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38" y="4667250"/>
            <a:ext cx="1643062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тицы__красота_полета_____720p_.34dqd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552" y="2204864"/>
            <a:ext cx="4248472" cy="3237309"/>
          </a:xfrm>
        </p:spPr>
      </p:pic>
      <p:sp>
        <p:nvSpPr>
          <p:cNvPr id="2" name="Прямоугольник 1"/>
          <p:cNvSpPr/>
          <p:nvPr/>
        </p:nvSpPr>
        <p:spPr>
          <a:xfrm>
            <a:off x="5220072" y="1988840"/>
            <a:ext cx="3600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Покормите птиц зимой!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Путь со всех концов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 вам слетятся, как домой,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Стайки на крыльцо.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Сколько гибнет их – не счесть,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Видеть тяжело.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 ведь в нашем сердце есть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 для птиц тепло.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Приучите птиц в мороз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 своему окну.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Чтоб без песен не пришлось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Нам встречать весну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500063" y="1071563"/>
            <a:ext cx="8229600" cy="1143000"/>
          </a:xfrm>
        </p:spPr>
        <p:txBody>
          <a:bodyPr/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 раскрыть особенности внешнего строения птицы, связанные с полетом и средой обитания</a:t>
            </a: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57200" y="2643188"/>
            <a:ext cx="7043738" cy="3681412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Обеспечить усвоение учащимися знаний об особенностях строения птиц в связи с приспособленностью к полету.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Сравнить особенности биологической организации птиц и пресмыкающихся.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Научить видеть прекрасное в мире птиц</a:t>
            </a:r>
            <a:r>
              <a:rPr lang="ru-RU" dirty="0" smtClean="0"/>
              <a:t>.</a:t>
            </a:r>
          </a:p>
          <a:p>
            <a:pPr algn="just"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16387" name="Picture 2" descr="https://avatars.mds.yandex.net/get-pdb/214107/c7f7863f-edbd-40e6-bb6c-6323969a3fdf/s12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9438" y="1714500"/>
            <a:ext cx="203676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https://i.pinimg.com/736x/66/75/4f/66754fbd661ab3a2dbf4ad11490cffe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38" y="4667250"/>
            <a:ext cx="1643062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625" y="1214438"/>
          <a:ext cx="8229600" cy="2294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0450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 группы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Задание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группа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Внешнее строение птиц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группа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Строение перьев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группа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Виды перьев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622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группа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Приспособленность птиц к полёту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429" name="Picture 2" descr="https://avatars.mds.yandex.net/get-pdb/1366829/b659f0f0-ae58-4f15-912d-fb633367c0d7/s12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29063"/>
            <a:ext cx="35004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4" descr="https://i.pinimg.com/originals/a0/d0/10/a0d010e1748ec86cd42703605f32699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8" y="3929063"/>
            <a:ext cx="194786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1" name="Picture 6" descr="https://wallbox.ru/wallpapers/main/201311/3e2a63448d2d69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0" y="3929063"/>
            <a:ext cx="37147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00063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Группа № 1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Внешнее строение птиц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{10E01228-62EE-4637-B552-4C3C543F0990}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-4000" contrast="20000"/>
          </a:blip>
          <a:srcRect/>
          <a:stretch>
            <a:fillRect/>
          </a:stretch>
        </p:blipFill>
        <p:spPr>
          <a:xfrm>
            <a:off x="2357438" y="2219325"/>
            <a:ext cx="4643437" cy="3913188"/>
          </a:xfrm>
          <a:ln w="57150">
            <a:solidFill>
              <a:srgbClr val="CCCCFF"/>
            </a:solidFill>
          </a:ln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928688" y="3929063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Constantia" pitchFamily="18" charset="0"/>
              </a:rPr>
              <a:t>туловище</a:t>
            </a: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2143125" y="4143375"/>
            <a:ext cx="1066800" cy="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643188" y="1643063"/>
            <a:ext cx="1000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Constantia" pitchFamily="18" charset="0"/>
              </a:rPr>
              <a:t>голова</a:t>
            </a: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3143250" y="1928813"/>
            <a:ext cx="0" cy="7620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214813" y="1714500"/>
            <a:ext cx="1071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Constantia" pitchFamily="18" charset="0"/>
              </a:rPr>
              <a:t>шея</a:t>
            </a: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 flipH="1">
            <a:off x="3571875" y="2071688"/>
            <a:ext cx="9144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7072313" y="3214688"/>
            <a:ext cx="2209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Constantia" pitchFamily="18" charset="0"/>
              </a:rPr>
              <a:t> крыло</a:t>
            </a:r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 flipH="1">
            <a:off x="4572000" y="3571875"/>
            <a:ext cx="2590800" cy="609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7429500" y="4786313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Constantia" pitchFamily="18" charset="0"/>
              </a:rPr>
              <a:t>хвост</a:t>
            </a:r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 flipH="1">
            <a:off x="6357938" y="5000625"/>
            <a:ext cx="1143000" cy="152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71813" y="6156325"/>
            <a:ext cx="2209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latin typeface="Constantia" pitchFamily="18" charset="0"/>
              </a:rPr>
              <a:t>Нижние конечности</a:t>
            </a: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 flipH="1" flipV="1">
            <a:off x="4071938" y="5286375"/>
            <a:ext cx="46037" cy="928688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Виды полета птиц</a:t>
            </a:r>
          </a:p>
        </p:txBody>
      </p:sp>
      <p:pic>
        <p:nvPicPr>
          <p:cNvPr id="20482" name="Picture 8" descr="{8A12E554-30A1-417B-82A5-E904C3B0CC7F}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1857375"/>
            <a:ext cx="1863725" cy="2155825"/>
          </a:xfrm>
          <a:prstGeom prst="rect">
            <a:avLst/>
          </a:prstGeom>
          <a:noFill/>
          <a:ln w="76200">
            <a:solidFill>
              <a:srgbClr val="333399">
                <a:alpha val="49019"/>
              </a:srgbClr>
            </a:solidFill>
            <a:miter lim="800000"/>
            <a:headEnd/>
            <a:tailEnd/>
          </a:ln>
        </p:spPr>
      </p:pic>
      <p:pic>
        <p:nvPicPr>
          <p:cNvPr id="20483" name="Picture 3" descr="{E71EFB07-D055-4C2B-956E-A11A46A2AEF9}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25" y="1857375"/>
            <a:ext cx="2514600" cy="2443163"/>
          </a:xfrm>
          <a:prstGeom prst="rect">
            <a:avLst/>
          </a:prstGeom>
          <a:noFill/>
          <a:ln w="5715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20484" name="Picture 2" descr="{4B587E4A-1AA3-4991-8913-7DEF9BC1C9F0}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0" y="4286250"/>
            <a:ext cx="2857500" cy="2149475"/>
          </a:xfrm>
          <a:prstGeom prst="rect">
            <a:avLst/>
          </a:prstGeom>
          <a:noFill/>
          <a:ln w="57150">
            <a:solidFill>
              <a:srgbClr val="CCCCFF"/>
            </a:solidFill>
            <a:miter lim="800000"/>
            <a:headEnd/>
            <a:tailEnd/>
          </a:ln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00063" y="4214813"/>
            <a:ext cx="152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машущий</a:t>
            </a: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6572250" y="4357688"/>
            <a:ext cx="2057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парящий</a:t>
            </a:r>
          </a:p>
        </p:txBody>
      </p:sp>
      <p:sp>
        <p:nvSpPr>
          <p:cNvPr id="20487" name="Text Box 6"/>
          <p:cNvSpPr txBox="1">
            <a:spLocks noChangeArrowheads="1"/>
          </p:cNvSpPr>
          <p:nvPr/>
        </p:nvSpPr>
        <p:spPr bwMode="auto">
          <a:xfrm>
            <a:off x="3000375" y="6491288"/>
            <a:ext cx="2743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зависание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Группа № 2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Строение перьев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5" descr="17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857375"/>
            <a:ext cx="4762500" cy="3514725"/>
          </a:xfrm>
        </p:spPr>
      </p:pic>
      <p:pic>
        <p:nvPicPr>
          <p:cNvPr id="21507" name="Picture 4" descr="1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224" y="2183048"/>
            <a:ext cx="21907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s://avatars.mds.yandex.net/get-pdb/401063/0580d581-b699-419e-9a89-db284386fbe6/s120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5021892"/>
            <a:ext cx="2937495" cy="1836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Строение пера</a:t>
            </a:r>
          </a:p>
        </p:txBody>
      </p:sp>
      <p:pic>
        <p:nvPicPr>
          <p:cNvPr id="4" name="Picture 3" descr="{67B70346-2479-4DB6-A1ED-179FBAE17D1D}"/>
          <p:cNvPicPr>
            <a:picLocks noChangeAspect="1" noChangeArrowheads="1"/>
          </p:cNvPicPr>
          <p:nvPr/>
        </p:nvPicPr>
        <p:blipFill>
          <a:blip r:embed="rId2">
            <a:lum bright="-16000" contrast="30000"/>
          </a:blip>
          <a:srcRect/>
          <a:stretch>
            <a:fillRect/>
          </a:stretch>
        </p:blipFill>
        <p:spPr bwMode="auto">
          <a:xfrm>
            <a:off x="1000125" y="2500313"/>
            <a:ext cx="7620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Группа № 3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Виды перьев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ПУХ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285875"/>
            <a:ext cx="110966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КРЫЛЬЯ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2214563"/>
            <a:ext cx="15478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КРЫЛЬЯ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06963" y="2743200"/>
            <a:ext cx="10382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КРЫЛЬЯ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0400" y="39624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 Box 3"/>
          <p:cNvSpPr txBox="1">
            <a:spLocks noChangeArrowheads="1"/>
          </p:cNvSpPr>
          <p:nvPr/>
        </p:nvSpPr>
        <p:spPr bwMode="auto">
          <a:xfrm>
            <a:off x="142875" y="5429250"/>
            <a:ext cx="2209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КОНТУРНОЕ МАХОВОЕ</a:t>
            </a:r>
          </a:p>
        </p:txBody>
      </p:sp>
      <p:sp>
        <p:nvSpPr>
          <p:cNvPr id="23559" name="Text Box 4"/>
          <p:cNvSpPr txBox="1">
            <a:spLocks noChangeArrowheads="1"/>
          </p:cNvSpPr>
          <p:nvPr/>
        </p:nvSpPr>
        <p:spPr bwMode="auto">
          <a:xfrm>
            <a:off x="2143125" y="5357813"/>
            <a:ext cx="25908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КОНТУРНОЕ КРОЮЩЕЕ</a:t>
            </a:r>
          </a:p>
        </p:txBody>
      </p:sp>
      <p:sp>
        <p:nvSpPr>
          <p:cNvPr id="23560" name="Text Box 5"/>
          <p:cNvSpPr txBox="1">
            <a:spLocks noChangeArrowheads="1"/>
          </p:cNvSpPr>
          <p:nvPr/>
        </p:nvSpPr>
        <p:spPr bwMode="auto">
          <a:xfrm>
            <a:off x="4643438" y="5429250"/>
            <a:ext cx="1828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ПУХОВОЕ ПЕРО</a:t>
            </a:r>
          </a:p>
        </p:txBody>
      </p:sp>
      <p:sp>
        <p:nvSpPr>
          <p:cNvPr id="23561" name="Text Box 6"/>
          <p:cNvSpPr txBox="1">
            <a:spLocks noChangeArrowheads="1"/>
          </p:cNvSpPr>
          <p:nvPr/>
        </p:nvSpPr>
        <p:spPr bwMode="auto">
          <a:xfrm>
            <a:off x="7215188" y="5500688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ПУХ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261</TotalTime>
  <Words>368</Words>
  <Application>Microsoft Office PowerPoint</Application>
  <PresentationFormat>Экран (4:3)</PresentationFormat>
  <Paragraphs>120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Урок по биологии 7 класс</vt:lpstr>
      <vt:lpstr>Тема урока: Общая характеристика. Внешнее строение птиц.</vt:lpstr>
      <vt:lpstr>Цель: раскрыть особенности внешнего строения птицы, связанные с полетом и средой обитания</vt:lpstr>
      <vt:lpstr>Презентация PowerPoint</vt:lpstr>
      <vt:lpstr>Группа № 1 Внешнее строение птиц</vt:lpstr>
      <vt:lpstr>Виды полета птиц</vt:lpstr>
      <vt:lpstr>Группа № 2 Строение перьев</vt:lpstr>
      <vt:lpstr>Строение пера</vt:lpstr>
      <vt:lpstr>Группа № 3  Виды перьев</vt:lpstr>
      <vt:lpstr>Презентация PowerPoint</vt:lpstr>
      <vt:lpstr>Группа № 4 Приспособленность птиц к полету</vt:lpstr>
      <vt:lpstr>Обтекаемое тело</vt:lpstr>
      <vt:lpstr>Крылья- видоизмененные передние конечности</vt:lpstr>
      <vt:lpstr>Перьевой покров</vt:lpstr>
      <vt:lpstr>Пение птиц</vt:lpstr>
      <vt:lpstr>Презентация PowerPoint</vt:lpstr>
      <vt:lpstr>Физкультминутка</vt:lpstr>
      <vt:lpstr>Тест</vt:lpstr>
      <vt:lpstr>Ответы на тестовое здание</vt:lpstr>
      <vt:lpstr>Если вы набрали:</vt:lpstr>
      <vt:lpstr>Цель: раскрыть особенности внешнего строения птицы, связанные с полетом и средой обитания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биологии 7 класс</dc:title>
  <dc:creator>Пользователь</dc:creator>
  <cp:lastModifiedBy>Shkola</cp:lastModifiedBy>
  <cp:revision>20</cp:revision>
  <dcterms:created xsi:type="dcterms:W3CDTF">2020-02-18T16:41:10Z</dcterms:created>
  <dcterms:modified xsi:type="dcterms:W3CDTF">2020-03-11T08:39:28Z</dcterms:modified>
</cp:coreProperties>
</file>