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90" r:id="rId2"/>
    <p:sldId id="288" r:id="rId3"/>
    <p:sldId id="286" r:id="rId4"/>
    <p:sldId id="299" r:id="rId5"/>
    <p:sldId id="296" r:id="rId6"/>
    <p:sldId id="295" r:id="rId7"/>
    <p:sldId id="270" r:id="rId8"/>
    <p:sldId id="265" r:id="rId9"/>
    <p:sldId id="297" r:id="rId10"/>
    <p:sldId id="298" r:id="rId11"/>
    <p:sldId id="275" r:id="rId12"/>
    <p:sldId id="303" r:id="rId13"/>
    <p:sldId id="261" r:id="rId14"/>
    <p:sldId id="293" r:id="rId15"/>
    <p:sldId id="300" r:id="rId16"/>
    <p:sldId id="268" r:id="rId17"/>
    <p:sldId id="304" r:id="rId18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669900"/>
    <a:srgbClr val="FCFCFC"/>
    <a:srgbClr val="99CC00"/>
    <a:srgbClr val="996633"/>
    <a:srgbClr val="003300"/>
    <a:srgbClr val="FFCCFF"/>
    <a:srgbClr val="00CC00"/>
    <a:srgbClr val="009900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7" autoAdjust="0"/>
    <p:restoredTop sz="93651" autoAdjust="0"/>
  </p:normalViewPr>
  <p:slideViewPr>
    <p:cSldViewPr>
      <p:cViewPr>
        <p:scale>
          <a:sx n="60" d="100"/>
          <a:sy n="60" d="100"/>
        </p:scale>
        <p:origin x="-1614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7" d="100"/>
        <a:sy n="77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52BEC9-2333-4325-BE93-569EB713627D}" type="doc">
      <dgm:prSet loTypeId="urn:microsoft.com/office/officeart/2005/8/layout/target3" loCatId="relationship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71501DB-FE62-452A-B191-44C0BBC28822}">
      <dgm:prSet phldrT="[Текст]"/>
      <dgm:spPr>
        <a:solidFill>
          <a:srgbClr val="99CC00">
            <a:alpha val="70980"/>
          </a:srgbClr>
        </a:solidFill>
      </dgm:spPr>
      <dgm:t>
        <a:bodyPr/>
        <a:lstStyle/>
        <a:p>
          <a:r>
            <a:rPr lang="ru-RU" dirty="0" smtClean="0"/>
            <a:t>Сформировать у учащихся модель математической деятельности</a:t>
          </a:r>
          <a:endParaRPr lang="ru-RU" dirty="0"/>
        </a:p>
      </dgm:t>
    </dgm:pt>
    <dgm:pt modelId="{27DA144F-EB7D-4D94-8C82-C8E612FBE0B7}" type="parTrans" cxnId="{7E76AB86-FB59-4A11-98CB-CC945CDA93A6}">
      <dgm:prSet/>
      <dgm:spPr/>
      <dgm:t>
        <a:bodyPr/>
        <a:lstStyle/>
        <a:p>
          <a:endParaRPr lang="ru-RU"/>
        </a:p>
      </dgm:t>
    </dgm:pt>
    <dgm:pt modelId="{9B015ECB-8EEC-4600-8018-130A02E46389}" type="sibTrans" cxnId="{7E76AB86-FB59-4A11-98CB-CC945CDA93A6}">
      <dgm:prSet/>
      <dgm:spPr/>
      <dgm:t>
        <a:bodyPr/>
        <a:lstStyle/>
        <a:p>
          <a:endParaRPr lang="ru-RU"/>
        </a:p>
      </dgm:t>
    </dgm:pt>
    <dgm:pt modelId="{D2A398A9-FBA1-4344-BB3D-BD0EE32CAF33}">
      <dgm:prSet phldrT="[Текст]"/>
      <dgm:spPr/>
      <dgm:t>
        <a:bodyPr/>
        <a:lstStyle/>
        <a:p>
          <a:r>
            <a:rPr lang="ru-RU" dirty="0" smtClean="0"/>
            <a:t>Совместно с учащимися  анализировать учебные и жизненные ситуации</a:t>
          </a:r>
          <a:endParaRPr lang="ru-RU" dirty="0"/>
        </a:p>
      </dgm:t>
    </dgm:pt>
    <dgm:pt modelId="{D24A3105-CED2-49D2-8D7C-BDAC757798DA}" type="parTrans" cxnId="{470A3467-EE87-48D4-BC2C-88FFCBC9F019}">
      <dgm:prSet/>
      <dgm:spPr/>
      <dgm:t>
        <a:bodyPr/>
        <a:lstStyle/>
        <a:p>
          <a:endParaRPr lang="ru-RU"/>
        </a:p>
      </dgm:t>
    </dgm:pt>
    <dgm:pt modelId="{1E157F2F-3B4C-43B0-98F6-DBD19E07C042}" type="sibTrans" cxnId="{470A3467-EE87-48D4-BC2C-88FFCBC9F019}">
      <dgm:prSet/>
      <dgm:spPr/>
      <dgm:t>
        <a:bodyPr/>
        <a:lstStyle/>
        <a:p>
          <a:endParaRPr lang="ru-RU"/>
        </a:p>
      </dgm:t>
    </dgm:pt>
    <dgm:pt modelId="{237D068A-897E-4A0C-AC64-6B4C8DDFA435}">
      <dgm:prSet phldrT="[Текст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dirty="0" smtClean="0"/>
            <a:t>Поощрять инициативы учащихся по использованию математики</a:t>
          </a:r>
          <a:endParaRPr lang="ru-RU" dirty="0"/>
        </a:p>
      </dgm:t>
    </dgm:pt>
    <dgm:pt modelId="{E0D00AEC-E6B7-4CF9-A0B7-AAB2FF1C34BC}" type="parTrans" cxnId="{77B60AFB-1A92-4B45-9241-43EB7A9A3258}">
      <dgm:prSet/>
      <dgm:spPr/>
      <dgm:t>
        <a:bodyPr/>
        <a:lstStyle/>
        <a:p>
          <a:endParaRPr lang="ru-RU"/>
        </a:p>
      </dgm:t>
    </dgm:pt>
    <dgm:pt modelId="{E7C0840B-2B45-47D2-806A-9E479DD3232A}" type="sibTrans" cxnId="{77B60AFB-1A92-4B45-9241-43EB7A9A3258}">
      <dgm:prSet/>
      <dgm:spPr/>
      <dgm:t>
        <a:bodyPr/>
        <a:lstStyle/>
        <a:p>
          <a:endParaRPr lang="ru-RU"/>
        </a:p>
      </dgm:t>
    </dgm:pt>
    <dgm:pt modelId="{E25614F3-2512-4194-B802-F22B3A784CBF}" type="pres">
      <dgm:prSet presAssocID="{C352BEC9-2333-4325-BE93-569EB713627D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B5DF27E-7DDB-4E8F-86BC-0EE1EE73C556}" type="pres">
      <dgm:prSet presAssocID="{171501DB-FE62-452A-B191-44C0BBC28822}" presName="circle1" presStyleLbl="node1" presStyleIdx="0" presStyleCnt="3"/>
      <dgm:spPr>
        <a:solidFill>
          <a:srgbClr val="669900"/>
        </a:solidFill>
      </dgm:spPr>
    </dgm:pt>
    <dgm:pt modelId="{CA05E451-EA2D-4F46-B75E-1C2BF3CD3D1D}" type="pres">
      <dgm:prSet presAssocID="{171501DB-FE62-452A-B191-44C0BBC28822}" presName="space" presStyleCnt="0"/>
      <dgm:spPr/>
    </dgm:pt>
    <dgm:pt modelId="{04033DFA-159E-4A55-83B0-CA122EADB341}" type="pres">
      <dgm:prSet presAssocID="{171501DB-FE62-452A-B191-44C0BBC28822}" presName="rect1" presStyleLbl="alignAcc1" presStyleIdx="0" presStyleCnt="3"/>
      <dgm:spPr/>
      <dgm:t>
        <a:bodyPr/>
        <a:lstStyle/>
        <a:p>
          <a:endParaRPr lang="ru-RU"/>
        </a:p>
      </dgm:t>
    </dgm:pt>
    <dgm:pt modelId="{8FC6DA48-65F8-4EA9-A1EE-25D7C156B03F}" type="pres">
      <dgm:prSet presAssocID="{D2A398A9-FBA1-4344-BB3D-BD0EE32CAF33}" presName="vertSpace2" presStyleLbl="node1" presStyleIdx="0" presStyleCnt="3"/>
      <dgm:spPr/>
    </dgm:pt>
    <dgm:pt modelId="{0A3A94D3-4284-461A-B384-603C479A776E}" type="pres">
      <dgm:prSet presAssocID="{D2A398A9-FBA1-4344-BB3D-BD0EE32CAF33}" presName="circle2" presStyleLbl="node1" presStyleIdx="1" presStyleCnt="3" custLinFactNeighborX="-1023" custLinFactNeighborY="-743"/>
      <dgm:spPr>
        <a:solidFill>
          <a:schemeClr val="accent2">
            <a:lumMod val="75000"/>
          </a:schemeClr>
        </a:solidFill>
      </dgm:spPr>
    </dgm:pt>
    <dgm:pt modelId="{14D6706B-DE03-42CB-A60D-1C7C42DBB173}" type="pres">
      <dgm:prSet presAssocID="{D2A398A9-FBA1-4344-BB3D-BD0EE32CAF33}" presName="rect2" presStyleLbl="alignAcc1" presStyleIdx="1" presStyleCnt="3"/>
      <dgm:spPr/>
      <dgm:t>
        <a:bodyPr/>
        <a:lstStyle/>
        <a:p>
          <a:endParaRPr lang="ru-RU"/>
        </a:p>
      </dgm:t>
    </dgm:pt>
    <dgm:pt modelId="{BC29A862-046E-41E8-B859-BDCFCECD0D23}" type="pres">
      <dgm:prSet presAssocID="{237D068A-897E-4A0C-AC64-6B4C8DDFA435}" presName="vertSpace3" presStyleLbl="node1" presStyleIdx="1" presStyleCnt="3"/>
      <dgm:spPr/>
    </dgm:pt>
    <dgm:pt modelId="{E66F4F19-41FD-424C-B978-079F90376AA1}" type="pres">
      <dgm:prSet presAssocID="{237D068A-897E-4A0C-AC64-6B4C8DDFA435}" presName="circle3" presStyleLbl="node1" presStyleIdx="2" presStyleCnt="3"/>
      <dgm:spPr/>
    </dgm:pt>
    <dgm:pt modelId="{9C7F3ABF-1701-4680-9243-425B36719932}" type="pres">
      <dgm:prSet presAssocID="{237D068A-897E-4A0C-AC64-6B4C8DDFA435}" presName="rect3" presStyleLbl="alignAcc1" presStyleIdx="2" presStyleCnt="3"/>
      <dgm:spPr/>
      <dgm:t>
        <a:bodyPr/>
        <a:lstStyle/>
        <a:p>
          <a:endParaRPr lang="ru-RU"/>
        </a:p>
      </dgm:t>
    </dgm:pt>
    <dgm:pt modelId="{00A6D399-CF61-4264-8338-35BE06E3D670}" type="pres">
      <dgm:prSet presAssocID="{171501DB-FE62-452A-B191-44C0BBC28822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AB0346-4002-423B-BCBE-A067A50E25E3}" type="pres">
      <dgm:prSet presAssocID="{D2A398A9-FBA1-4344-BB3D-BD0EE32CAF33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85BBE7-A687-4D65-AEC9-7E65F514D65B}" type="pres">
      <dgm:prSet presAssocID="{237D068A-897E-4A0C-AC64-6B4C8DDFA435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7B60AFB-1A92-4B45-9241-43EB7A9A3258}" srcId="{C352BEC9-2333-4325-BE93-569EB713627D}" destId="{237D068A-897E-4A0C-AC64-6B4C8DDFA435}" srcOrd="2" destOrd="0" parTransId="{E0D00AEC-E6B7-4CF9-A0B7-AAB2FF1C34BC}" sibTransId="{E7C0840B-2B45-47D2-806A-9E479DD3232A}"/>
    <dgm:cxn modelId="{7E76AB86-FB59-4A11-98CB-CC945CDA93A6}" srcId="{C352BEC9-2333-4325-BE93-569EB713627D}" destId="{171501DB-FE62-452A-B191-44C0BBC28822}" srcOrd="0" destOrd="0" parTransId="{27DA144F-EB7D-4D94-8C82-C8E612FBE0B7}" sibTransId="{9B015ECB-8EEC-4600-8018-130A02E46389}"/>
    <dgm:cxn modelId="{AC3FCDB9-5131-48CE-B847-9C1AE386EE2F}" type="presOf" srcId="{D2A398A9-FBA1-4344-BB3D-BD0EE32CAF33}" destId="{D5AB0346-4002-423B-BCBE-A067A50E25E3}" srcOrd="1" destOrd="0" presId="urn:microsoft.com/office/officeart/2005/8/layout/target3"/>
    <dgm:cxn modelId="{A5399D5A-B3FC-42CE-9B9B-7AAEE10EA1AB}" type="presOf" srcId="{237D068A-897E-4A0C-AC64-6B4C8DDFA435}" destId="{9C7F3ABF-1701-4680-9243-425B36719932}" srcOrd="0" destOrd="0" presId="urn:microsoft.com/office/officeart/2005/8/layout/target3"/>
    <dgm:cxn modelId="{5EF4384B-DD05-4273-95DF-0A020914E9DC}" type="presOf" srcId="{D2A398A9-FBA1-4344-BB3D-BD0EE32CAF33}" destId="{14D6706B-DE03-42CB-A60D-1C7C42DBB173}" srcOrd="0" destOrd="0" presId="urn:microsoft.com/office/officeart/2005/8/layout/target3"/>
    <dgm:cxn modelId="{470A3467-EE87-48D4-BC2C-88FFCBC9F019}" srcId="{C352BEC9-2333-4325-BE93-569EB713627D}" destId="{D2A398A9-FBA1-4344-BB3D-BD0EE32CAF33}" srcOrd="1" destOrd="0" parTransId="{D24A3105-CED2-49D2-8D7C-BDAC757798DA}" sibTransId="{1E157F2F-3B4C-43B0-98F6-DBD19E07C042}"/>
    <dgm:cxn modelId="{31DE4A3C-AEBC-43C6-B2EA-95E0E92BF5A8}" type="presOf" srcId="{171501DB-FE62-452A-B191-44C0BBC28822}" destId="{00A6D399-CF61-4264-8338-35BE06E3D670}" srcOrd="1" destOrd="0" presId="urn:microsoft.com/office/officeart/2005/8/layout/target3"/>
    <dgm:cxn modelId="{51CFA5FE-2599-4CDE-AB18-AC8408C9EA88}" type="presOf" srcId="{171501DB-FE62-452A-B191-44C0BBC28822}" destId="{04033DFA-159E-4A55-83B0-CA122EADB341}" srcOrd="0" destOrd="0" presId="urn:microsoft.com/office/officeart/2005/8/layout/target3"/>
    <dgm:cxn modelId="{45AE17AF-E23D-43B5-A9F7-2EF2241756CD}" type="presOf" srcId="{C352BEC9-2333-4325-BE93-569EB713627D}" destId="{E25614F3-2512-4194-B802-F22B3A784CBF}" srcOrd="0" destOrd="0" presId="urn:microsoft.com/office/officeart/2005/8/layout/target3"/>
    <dgm:cxn modelId="{8D47A392-FD16-47C8-BBDB-3E89CCD74027}" type="presOf" srcId="{237D068A-897E-4A0C-AC64-6B4C8DDFA435}" destId="{A285BBE7-A687-4D65-AEC9-7E65F514D65B}" srcOrd="1" destOrd="0" presId="urn:microsoft.com/office/officeart/2005/8/layout/target3"/>
    <dgm:cxn modelId="{ED50316A-15D5-4C0A-B3FA-0F07CC737554}" type="presParOf" srcId="{E25614F3-2512-4194-B802-F22B3A784CBF}" destId="{9B5DF27E-7DDB-4E8F-86BC-0EE1EE73C556}" srcOrd="0" destOrd="0" presId="urn:microsoft.com/office/officeart/2005/8/layout/target3"/>
    <dgm:cxn modelId="{B67E18DA-1384-4A0C-8953-79EF34F525FC}" type="presParOf" srcId="{E25614F3-2512-4194-B802-F22B3A784CBF}" destId="{CA05E451-EA2D-4F46-B75E-1C2BF3CD3D1D}" srcOrd="1" destOrd="0" presId="urn:microsoft.com/office/officeart/2005/8/layout/target3"/>
    <dgm:cxn modelId="{5F4A9D3A-520C-4FF5-B10D-619B28F7C701}" type="presParOf" srcId="{E25614F3-2512-4194-B802-F22B3A784CBF}" destId="{04033DFA-159E-4A55-83B0-CA122EADB341}" srcOrd="2" destOrd="0" presId="urn:microsoft.com/office/officeart/2005/8/layout/target3"/>
    <dgm:cxn modelId="{9FED03EF-0259-4989-B834-FC97CB9E40E8}" type="presParOf" srcId="{E25614F3-2512-4194-B802-F22B3A784CBF}" destId="{8FC6DA48-65F8-4EA9-A1EE-25D7C156B03F}" srcOrd="3" destOrd="0" presId="urn:microsoft.com/office/officeart/2005/8/layout/target3"/>
    <dgm:cxn modelId="{3F91755D-F727-42B4-947A-A8D5026E8874}" type="presParOf" srcId="{E25614F3-2512-4194-B802-F22B3A784CBF}" destId="{0A3A94D3-4284-461A-B384-603C479A776E}" srcOrd="4" destOrd="0" presId="urn:microsoft.com/office/officeart/2005/8/layout/target3"/>
    <dgm:cxn modelId="{70A02094-2213-4238-A1B5-7004C3B97282}" type="presParOf" srcId="{E25614F3-2512-4194-B802-F22B3A784CBF}" destId="{14D6706B-DE03-42CB-A60D-1C7C42DBB173}" srcOrd="5" destOrd="0" presId="urn:microsoft.com/office/officeart/2005/8/layout/target3"/>
    <dgm:cxn modelId="{64FA8FF3-5E86-402D-99CC-BDE38D18DB4E}" type="presParOf" srcId="{E25614F3-2512-4194-B802-F22B3A784CBF}" destId="{BC29A862-046E-41E8-B859-BDCFCECD0D23}" srcOrd="6" destOrd="0" presId="urn:microsoft.com/office/officeart/2005/8/layout/target3"/>
    <dgm:cxn modelId="{9778547B-24B8-4FD5-AA66-EE10E771660F}" type="presParOf" srcId="{E25614F3-2512-4194-B802-F22B3A784CBF}" destId="{E66F4F19-41FD-424C-B978-079F90376AA1}" srcOrd="7" destOrd="0" presId="urn:microsoft.com/office/officeart/2005/8/layout/target3"/>
    <dgm:cxn modelId="{D468DF94-5C4B-4C3B-99E4-F4FEAD163BBC}" type="presParOf" srcId="{E25614F3-2512-4194-B802-F22B3A784CBF}" destId="{9C7F3ABF-1701-4680-9243-425B36719932}" srcOrd="8" destOrd="0" presId="urn:microsoft.com/office/officeart/2005/8/layout/target3"/>
    <dgm:cxn modelId="{930E4F60-5F74-41A1-BF50-E6BE6F200A16}" type="presParOf" srcId="{E25614F3-2512-4194-B802-F22B3A784CBF}" destId="{00A6D399-CF61-4264-8338-35BE06E3D670}" srcOrd="9" destOrd="0" presId="urn:microsoft.com/office/officeart/2005/8/layout/target3"/>
    <dgm:cxn modelId="{6809F9BE-6B42-4CD9-A5A5-4EAE43DE76FD}" type="presParOf" srcId="{E25614F3-2512-4194-B802-F22B3A784CBF}" destId="{D5AB0346-4002-423B-BCBE-A067A50E25E3}" srcOrd="10" destOrd="0" presId="urn:microsoft.com/office/officeart/2005/8/layout/target3"/>
    <dgm:cxn modelId="{4FC8DE2B-FA53-4CE0-AE18-89A7746EF582}" type="presParOf" srcId="{E25614F3-2512-4194-B802-F22B3A784CBF}" destId="{A285BBE7-A687-4D65-AEC9-7E65F514D65B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630623D-5E09-4168-A82C-D1E00BFDAF1B}" type="doc">
      <dgm:prSet loTypeId="urn:microsoft.com/office/officeart/2005/8/layout/arrow5" loCatId="process" qsTypeId="urn:microsoft.com/office/officeart/2005/8/quickstyle/3d9" qsCatId="3D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30DC8030-D681-4B45-BD7F-8558FB178929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Требования ФГОС и КРМО , </a:t>
          </a:r>
          <a:r>
            <a:rPr lang="ru-RU" dirty="0" err="1" smtClean="0">
              <a:solidFill>
                <a:schemeClr val="tx1"/>
              </a:solidFill>
            </a:rPr>
            <a:t>профстандарт</a:t>
          </a:r>
          <a:endParaRPr lang="ru-RU" dirty="0">
            <a:solidFill>
              <a:schemeClr val="tx1"/>
            </a:solidFill>
          </a:endParaRPr>
        </a:p>
      </dgm:t>
    </dgm:pt>
    <dgm:pt modelId="{F2B11059-097C-461D-BEE5-5328B9807FF8}" type="parTrans" cxnId="{9760EB94-E074-4F4C-BF5D-469B64C6490E}">
      <dgm:prSet/>
      <dgm:spPr/>
      <dgm:t>
        <a:bodyPr/>
        <a:lstStyle/>
        <a:p>
          <a:endParaRPr lang="ru-RU"/>
        </a:p>
      </dgm:t>
    </dgm:pt>
    <dgm:pt modelId="{4FF5638A-72D5-4A52-BFD3-51A97A45C76C}" type="sibTrans" cxnId="{9760EB94-E074-4F4C-BF5D-469B64C6490E}">
      <dgm:prSet/>
      <dgm:spPr/>
      <dgm:t>
        <a:bodyPr/>
        <a:lstStyle/>
        <a:p>
          <a:endParaRPr lang="ru-RU"/>
        </a:p>
      </dgm:t>
    </dgm:pt>
    <dgm:pt modelId="{9EADEF04-6E6C-43D3-A2F5-1BCCB5024FFA}">
      <dgm:prSet phldrT="[Текст]"/>
      <dgm:spPr>
        <a:solidFill>
          <a:srgbClr val="92D050"/>
        </a:solidFill>
      </dgm:spPr>
      <dgm:t>
        <a:bodyPr/>
        <a:lstStyle/>
        <a:p>
          <a:r>
            <a:rPr lang="ru-RU" b="0" dirty="0" smtClean="0">
              <a:solidFill>
                <a:schemeClr val="tx1"/>
              </a:solidFill>
              <a:effectLst/>
            </a:rPr>
            <a:t>Дети не умеют применять теоретические знания для решения прикладных задач </a:t>
          </a:r>
          <a:endParaRPr lang="ru-RU" b="0" dirty="0">
            <a:solidFill>
              <a:schemeClr val="tx1"/>
            </a:solidFill>
            <a:effectLst/>
          </a:endParaRPr>
        </a:p>
      </dgm:t>
    </dgm:pt>
    <dgm:pt modelId="{ED705355-C720-4AC2-A58A-8DCCD0D106C1}" type="parTrans" cxnId="{479FDF37-B261-409F-BD32-8F0DD87C5FFF}">
      <dgm:prSet/>
      <dgm:spPr/>
      <dgm:t>
        <a:bodyPr/>
        <a:lstStyle/>
        <a:p>
          <a:endParaRPr lang="ru-RU"/>
        </a:p>
      </dgm:t>
    </dgm:pt>
    <dgm:pt modelId="{BD11AD0B-DEA6-450B-B8A0-DA35F8B3C771}" type="sibTrans" cxnId="{479FDF37-B261-409F-BD32-8F0DD87C5FFF}">
      <dgm:prSet/>
      <dgm:spPr/>
      <dgm:t>
        <a:bodyPr/>
        <a:lstStyle/>
        <a:p>
          <a:endParaRPr lang="ru-RU"/>
        </a:p>
      </dgm:t>
    </dgm:pt>
    <dgm:pt modelId="{8384E9DB-3F85-47F0-B329-F3331C5B77C5}" type="pres">
      <dgm:prSet presAssocID="{3630623D-5E09-4168-A82C-D1E00BFDAF1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00CE813-5C20-44B7-86E5-E3F5713AFB26}" type="pres">
      <dgm:prSet presAssocID="{30DC8030-D681-4B45-BD7F-8558FB178929}" presName="arrow" presStyleLbl="node1" presStyleIdx="0" presStyleCnt="2" custRadScaleRad="91956" custRadScaleInc="-20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75C307-6A1C-4F0D-B9E9-108CE931621A}" type="pres">
      <dgm:prSet presAssocID="{9EADEF04-6E6C-43D3-A2F5-1BCCB5024FFA}" presName="arrow" presStyleLbl="node1" presStyleIdx="1" presStyleCnt="2" custRadScaleRad="98508" custRadScaleInc="5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760EB94-E074-4F4C-BF5D-469B64C6490E}" srcId="{3630623D-5E09-4168-A82C-D1E00BFDAF1B}" destId="{30DC8030-D681-4B45-BD7F-8558FB178929}" srcOrd="0" destOrd="0" parTransId="{F2B11059-097C-461D-BEE5-5328B9807FF8}" sibTransId="{4FF5638A-72D5-4A52-BFD3-51A97A45C76C}"/>
    <dgm:cxn modelId="{8922E5CD-F7AF-4D3D-8AD0-6D2890A3D67C}" type="presOf" srcId="{9EADEF04-6E6C-43D3-A2F5-1BCCB5024FFA}" destId="{F975C307-6A1C-4F0D-B9E9-108CE931621A}" srcOrd="0" destOrd="0" presId="urn:microsoft.com/office/officeart/2005/8/layout/arrow5"/>
    <dgm:cxn modelId="{4B462E4A-B1BA-4CF4-BA6E-203788D21D79}" type="presOf" srcId="{30DC8030-D681-4B45-BD7F-8558FB178929}" destId="{000CE813-5C20-44B7-86E5-E3F5713AFB26}" srcOrd="0" destOrd="0" presId="urn:microsoft.com/office/officeart/2005/8/layout/arrow5"/>
    <dgm:cxn modelId="{EFD51177-110F-484C-8F75-125795CD0837}" type="presOf" srcId="{3630623D-5E09-4168-A82C-D1E00BFDAF1B}" destId="{8384E9DB-3F85-47F0-B329-F3331C5B77C5}" srcOrd="0" destOrd="0" presId="urn:microsoft.com/office/officeart/2005/8/layout/arrow5"/>
    <dgm:cxn modelId="{479FDF37-B261-409F-BD32-8F0DD87C5FFF}" srcId="{3630623D-5E09-4168-A82C-D1E00BFDAF1B}" destId="{9EADEF04-6E6C-43D3-A2F5-1BCCB5024FFA}" srcOrd="1" destOrd="0" parTransId="{ED705355-C720-4AC2-A58A-8DCCD0D106C1}" sibTransId="{BD11AD0B-DEA6-450B-B8A0-DA35F8B3C771}"/>
    <dgm:cxn modelId="{46063686-14F0-4C9E-B9E1-433EA2A15064}" type="presParOf" srcId="{8384E9DB-3F85-47F0-B329-F3331C5B77C5}" destId="{000CE813-5C20-44B7-86E5-E3F5713AFB26}" srcOrd="0" destOrd="0" presId="urn:microsoft.com/office/officeart/2005/8/layout/arrow5"/>
    <dgm:cxn modelId="{B2D11966-2591-4C01-8AFE-E4C06F214147}" type="presParOf" srcId="{8384E9DB-3F85-47F0-B329-F3331C5B77C5}" destId="{F975C307-6A1C-4F0D-B9E9-108CE931621A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14C38DD-C4B1-4EAB-AAC0-D2656C286FA6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8C41E3F-283D-4B55-B4DE-A086F6C78B56}">
      <dgm:prSet phldrT="[Текст]"/>
      <dgm:spPr/>
      <dgm:t>
        <a:bodyPr/>
        <a:lstStyle/>
        <a:p>
          <a:r>
            <a:rPr lang="ru-RU" dirty="0" smtClean="0">
              <a:solidFill>
                <a:srgbClr val="FCFCFC"/>
              </a:solidFill>
            </a:rPr>
            <a:t>Значимость</a:t>
          </a:r>
          <a:endParaRPr lang="ru-RU" dirty="0">
            <a:solidFill>
              <a:srgbClr val="FCFCFC"/>
            </a:solidFill>
          </a:endParaRPr>
        </a:p>
      </dgm:t>
    </dgm:pt>
    <dgm:pt modelId="{AEE04FCB-E8E2-4247-9C84-75F310B5615E}" type="parTrans" cxnId="{462CD76E-8969-4EE6-AC8E-8DCCD1FB67FD}">
      <dgm:prSet/>
      <dgm:spPr/>
      <dgm:t>
        <a:bodyPr/>
        <a:lstStyle/>
        <a:p>
          <a:endParaRPr lang="ru-RU"/>
        </a:p>
      </dgm:t>
    </dgm:pt>
    <dgm:pt modelId="{28082BDE-8EA8-4279-9FD9-6F7642454879}" type="sibTrans" cxnId="{462CD76E-8969-4EE6-AC8E-8DCCD1FB67FD}">
      <dgm:prSet/>
      <dgm:spPr/>
      <dgm:t>
        <a:bodyPr/>
        <a:lstStyle/>
        <a:p>
          <a:endParaRPr lang="ru-RU"/>
        </a:p>
      </dgm:t>
    </dgm:pt>
    <dgm:pt modelId="{107967F9-166B-4EF0-BBDF-A12561B60ACF}">
      <dgm:prSet phldrT="[Текст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dirty="0" err="1" smtClean="0">
              <a:solidFill>
                <a:srgbClr val="FCFCFC"/>
              </a:solidFill>
            </a:rPr>
            <a:t>Проблемность</a:t>
          </a:r>
          <a:endParaRPr lang="ru-RU" dirty="0">
            <a:solidFill>
              <a:srgbClr val="FCFCFC"/>
            </a:solidFill>
          </a:endParaRPr>
        </a:p>
      </dgm:t>
    </dgm:pt>
    <dgm:pt modelId="{8AD98156-DA8E-49F7-A91B-55E244CC6C60}" type="parTrans" cxnId="{3474A1A0-F446-4989-9784-E07F2125FD9D}">
      <dgm:prSet/>
      <dgm:spPr/>
      <dgm:t>
        <a:bodyPr/>
        <a:lstStyle/>
        <a:p>
          <a:endParaRPr lang="ru-RU"/>
        </a:p>
      </dgm:t>
    </dgm:pt>
    <dgm:pt modelId="{7BB40BD8-5C14-4F38-8E24-C7A83212A6C8}" type="sibTrans" cxnId="{3474A1A0-F446-4989-9784-E07F2125FD9D}">
      <dgm:prSet/>
      <dgm:spPr/>
      <dgm:t>
        <a:bodyPr/>
        <a:lstStyle/>
        <a:p>
          <a:endParaRPr lang="ru-RU"/>
        </a:p>
      </dgm:t>
    </dgm:pt>
    <dgm:pt modelId="{2F78C7E0-B5D2-4E85-ABDE-5A040DA917F2}">
      <dgm:prSet phldrT="[Текст]"/>
      <dgm:spPr>
        <a:solidFill>
          <a:srgbClr val="669900"/>
        </a:solidFill>
      </dgm:spPr>
      <dgm:t>
        <a:bodyPr/>
        <a:lstStyle/>
        <a:p>
          <a:r>
            <a:rPr lang="ru-RU" dirty="0" smtClean="0">
              <a:solidFill>
                <a:srgbClr val="FCFCFC"/>
              </a:solidFill>
            </a:rPr>
            <a:t>Иллюстративность</a:t>
          </a:r>
          <a:endParaRPr lang="ru-RU" dirty="0">
            <a:solidFill>
              <a:srgbClr val="FCFCFC"/>
            </a:solidFill>
          </a:endParaRPr>
        </a:p>
      </dgm:t>
    </dgm:pt>
    <dgm:pt modelId="{F217F4EE-5CE6-4247-AE9B-CA2AEE95A939}" type="parTrans" cxnId="{DC48ED13-E162-4E6C-99AC-57BC0E58A838}">
      <dgm:prSet/>
      <dgm:spPr/>
      <dgm:t>
        <a:bodyPr/>
        <a:lstStyle/>
        <a:p>
          <a:endParaRPr lang="ru-RU"/>
        </a:p>
      </dgm:t>
    </dgm:pt>
    <dgm:pt modelId="{FE12938C-9C7F-4381-B205-F23EDC4D4540}" type="sibTrans" cxnId="{DC48ED13-E162-4E6C-99AC-57BC0E58A838}">
      <dgm:prSet/>
      <dgm:spPr/>
      <dgm:t>
        <a:bodyPr/>
        <a:lstStyle/>
        <a:p>
          <a:endParaRPr lang="ru-RU"/>
        </a:p>
      </dgm:t>
    </dgm:pt>
    <dgm:pt modelId="{CD27C7DC-5335-4057-AD1F-D19F74D89EA5}">
      <dgm:prSet/>
      <dgm:spPr/>
      <dgm:t>
        <a:bodyPr/>
        <a:lstStyle/>
        <a:p>
          <a:endParaRPr lang="ru-RU"/>
        </a:p>
      </dgm:t>
    </dgm:pt>
    <dgm:pt modelId="{C06114B7-70D8-4452-9B25-7AD17A7B0358}" type="parTrans" cxnId="{5541F4D9-322D-4982-9348-74AA3413F9C7}">
      <dgm:prSet/>
      <dgm:spPr/>
      <dgm:t>
        <a:bodyPr/>
        <a:lstStyle/>
        <a:p>
          <a:endParaRPr lang="ru-RU"/>
        </a:p>
      </dgm:t>
    </dgm:pt>
    <dgm:pt modelId="{CCA6B44D-55F5-40CA-8926-6B3A9733296D}" type="sibTrans" cxnId="{5541F4D9-322D-4982-9348-74AA3413F9C7}">
      <dgm:prSet/>
      <dgm:spPr/>
      <dgm:t>
        <a:bodyPr/>
        <a:lstStyle/>
        <a:p>
          <a:endParaRPr lang="ru-RU"/>
        </a:p>
      </dgm:t>
    </dgm:pt>
    <dgm:pt modelId="{8A8F812B-328C-47A1-9B86-3709D62DA823}" type="pres">
      <dgm:prSet presAssocID="{D14C38DD-C4B1-4EAB-AAC0-D2656C286FA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5B22D55-9AF8-4BDE-A3DC-E3A61A849353}" type="pres">
      <dgm:prSet presAssocID="{F8C41E3F-283D-4B55-B4DE-A086F6C78B56}" presName="parentLin" presStyleCnt="0"/>
      <dgm:spPr/>
    </dgm:pt>
    <dgm:pt modelId="{0DD5B0A4-E060-4F7D-A397-056E71EF355C}" type="pres">
      <dgm:prSet presAssocID="{F8C41E3F-283D-4B55-B4DE-A086F6C78B56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033C164E-9BF6-4ECA-A601-13C6A09985B5}" type="pres">
      <dgm:prSet presAssocID="{F8C41E3F-283D-4B55-B4DE-A086F6C78B56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72EAC0-B6AB-421F-84B4-A390DC5C0521}" type="pres">
      <dgm:prSet presAssocID="{F8C41E3F-283D-4B55-B4DE-A086F6C78B56}" presName="negativeSpace" presStyleCnt="0"/>
      <dgm:spPr/>
    </dgm:pt>
    <dgm:pt modelId="{B3988069-3D0F-43D1-966B-263FF17644E8}" type="pres">
      <dgm:prSet presAssocID="{F8C41E3F-283D-4B55-B4DE-A086F6C78B56}" presName="childText" presStyleLbl="conFgAcc1" presStyleIdx="0" presStyleCnt="3">
        <dgm:presLayoutVars>
          <dgm:bulletEnabled val="1"/>
        </dgm:presLayoutVars>
      </dgm:prSet>
      <dgm:spPr/>
    </dgm:pt>
    <dgm:pt modelId="{EBD30A2D-1624-4A3E-88B2-114BAD148B98}" type="pres">
      <dgm:prSet presAssocID="{28082BDE-8EA8-4279-9FD9-6F7642454879}" presName="spaceBetweenRectangles" presStyleCnt="0"/>
      <dgm:spPr/>
    </dgm:pt>
    <dgm:pt modelId="{BC1F7EF7-725A-4D94-B5A3-3558F2BD9FCE}" type="pres">
      <dgm:prSet presAssocID="{107967F9-166B-4EF0-BBDF-A12561B60ACF}" presName="parentLin" presStyleCnt="0"/>
      <dgm:spPr/>
    </dgm:pt>
    <dgm:pt modelId="{045697F9-5085-4C33-B77A-B9FE8DBA7913}" type="pres">
      <dgm:prSet presAssocID="{107967F9-166B-4EF0-BBDF-A12561B60ACF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3C80757B-643D-4DD0-A82B-8A93E1B14286}" type="pres">
      <dgm:prSet presAssocID="{107967F9-166B-4EF0-BBDF-A12561B60AC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D68CE8-A3C2-4DB8-BB0A-AD0A2837E585}" type="pres">
      <dgm:prSet presAssocID="{107967F9-166B-4EF0-BBDF-A12561B60ACF}" presName="negativeSpace" presStyleCnt="0"/>
      <dgm:spPr/>
    </dgm:pt>
    <dgm:pt modelId="{3CD2C730-B93A-40C0-9C17-2231CBF9AC6E}" type="pres">
      <dgm:prSet presAssocID="{107967F9-166B-4EF0-BBDF-A12561B60ACF}" presName="childText" presStyleLbl="conFgAcc1" presStyleIdx="1" presStyleCnt="3">
        <dgm:presLayoutVars>
          <dgm:bulletEnabled val="1"/>
        </dgm:presLayoutVars>
      </dgm:prSet>
      <dgm:spPr/>
    </dgm:pt>
    <dgm:pt modelId="{228EBDB4-7B66-4789-A311-DA0781F118FD}" type="pres">
      <dgm:prSet presAssocID="{7BB40BD8-5C14-4F38-8E24-C7A83212A6C8}" presName="spaceBetweenRectangles" presStyleCnt="0"/>
      <dgm:spPr/>
    </dgm:pt>
    <dgm:pt modelId="{3F409CB7-F767-483C-B7D4-B1C033A864FC}" type="pres">
      <dgm:prSet presAssocID="{2F78C7E0-B5D2-4E85-ABDE-5A040DA917F2}" presName="parentLin" presStyleCnt="0"/>
      <dgm:spPr/>
    </dgm:pt>
    <dgm:pt modelId="{6A705B4F-B8A3-48DC-AC55-10F565EA18D1}" type="pres">
      <dgm:prSet presAssocID="{2F78C7E0-B5D2-4E85-ABDE-5A040DA917F2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1E1E6FE2-49DD-4ACD-BFD5-70090AE47CCC}" type="pres">
      <dgm:prSet presAssocID="{2F78C7E0-B5D2-4E85-ABDE-5A040DA917F2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A58761-D5FE-4A33-8203-16C1EEEEA77B}" type="pres">
      <dgm:prSet presAssocID="{2F78C7E0-B5D2-4E85-ABDE-5A040DA917F2}" presName="negativeSpace" presStyleCnt="0"/>
      <dgm:spPr/>
    </dgm:pt>
    <dgm:pt modelId="{1891B8B6-DE09-4C7A-B796-E1DFFA189903}" type="pres">
      <dgm:prSet presAssocID="{2F78C7E0-B5D2-4E85-ABDE-5A040DA917F2}" presName="childText" presStyleLbl="conFgAcc1" presStyleIdx="2" presStyleCnt="3" custLinFactNeighborY="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BFF02A6-4B98-4D00-AC4A-1E8415559FC1}" type="presOf" srcId="{2F78C7E0-B5D2-4E85-ABDE-5A040DA917F2}" destId="{6A705B4F-B8A3-48DC-AC55-10F565EA18D1}" srcOrd="0" destOrd="0" presId="urn:microsoft.com/office/officeart/2005/8/layout/list1"/>
    <dgm:cxn modelId="{7661CB31-8952-4B08-8568-C42D039E0084}" type="presOf" srcId="{2F78C7E0-B5D2-4E85-ABDE-5A040DA917F2}" destId="{1E1E6FE2-49DD-4ACD-BFD5-70090AE47CCC}" srcOrd="1" destOrd="0" presId="urn:microsoft.com/office/officeart/2005/8/layout/list1"/>
    <dgm:cxn modelId="{29E697BB-4368-406B-B0E5-6057D1676AB4}" type="presOf" srcId="{D14C38DD-C4B1-4EAB-AAC0-D2656C286FA6}" destId="{8A8F812B-328C-47A1-9B86-3709D62DA823}" srcOrd="0" destOrd="0" presId="urn:microsoft.com/office/officeart/2005/8/layout/list1"/>
    <dgm:cxn modelId="{3474A1A0-F446-4989-9784-E07F2125FD9D}" srcId="{D14C38DD-C4B1-4EAB-AAC0-D2656C286FA6}" destId="{107967F9-166B-4EF0-BBDF-A12561B60ACF}" srcOrd="1" destOrd="0" parTransId="{8AD98156-DA8E-49F7-A91B-55E244CC6C60}" sibTransId="{7BB40BD8-5C14-4F38-8E24-C7A83212A6C8}"/>
    <dgm:cxn modelId="{5541F4D9-322D-4982-9348-74AA3413F9C7}" srcId="{2F78C7E0-B5D2-4E85-ABDE-5A040DA917F2}" destId="{CD27C7DC-5335-4057-AD1F-D19F74D89EA5}" srcOrd="0" destOrd="0" parTransId="{C06114B7-70D8-4452-9B25-7AD17A7B0358}" sibTransId="{CCA6B44D-55F5-40CA-8926-6B3A9733296D}"/>
    <dgm:cxn modelId="{27A6D780-1E3D-43B6-B076-B5806861ABFF}" type="presOf" srcId="{F8C41E3F-283D-4B55-B4DE-A086F6C78B56}" destId="{0DD5B0A4-E060-4F7D-A397-056E71EF355C}" srcOrd="0" destOrd="0" presId="urn:microsoft.com/office/officeart/2005/8/layout/list1"/>
    <dgm:cxn modelId="{0692DF22-E449-4147-A953-3E29B724E205}" type="presOf" srcId="{F8C41E3F-283D-4B55-B4DE-A086F6C78B56}" destId="{033C164E-9BF6-4ECA-A601-13C6A09985B5}" srcOrd="1" destOrd="0" presId="urn:microsoft.com/office/officeart/2005/8/layout/list1"/>
    <dgm:cxn modelId="{DC48ED13-E162-4E6C-99AC-57BC0E58A838}" srcId="{D14C38DD-C4B1-4EAB-AAC0-D2656C286FA6}" destId="{2F78C7E0-B5D2-4E85-ABDE-5A040DA917F2}" srcOrd="2" destOrd="0" parTransId="{F217F4EE-5CE6-4247-AE9B-CA2AEE95A939}" sibTransId="{FE12938C-9C7F-4381-B205-F23EDC4D4540}"/>
    <dgm:cxn modelId="{462CD76E-8969-4EE6-AC8E-8DCCD1FB67FD}" srcId="{D14C38DD-C4B1-4EAB-AAC0-D2656C286FA6}" destId="{F8C41E3F-283D-4B55-B4DE-A086F6C78B56}" srcOrd="0" destOrd="0" parTransId="{AEE04FCB-E8E2-4247-9C84-75F310B5615E}" sibTransId="{28082BDE-8EA8-4279-9FD9-6F7642454879}"/>
    <dgm:cxn modelId="{5F5D2804-756A-4B14-A7ED-1A6C515C1F91}" type="presOf" srcId="{CD27C7DC-5335-4057-AD1F-D19F74D89EA5}" destId="{1891B8B6-DE09-4C7A-B796-E1DFFA189903}" srcOrd="0" destOrd="0" presId="urn:microsoft.com/office/officeart/2005/8/layout/list1"/>
    <dgm:cxn modelId="{0C92CD2B-723A-460F-AC75-E5C48731A5B5}" type="presOf" srcId="{107967F9-166B-4EF0-BBDF-A12561B60ACF}" destId="{3C80757B-643D-4DD0-A82B-8A93E1B14286}" srcOrd="1" destOrd="0" presId="urn:microsoft.com/office/officeart/2005/8/layout/list1"/>
    <dgm:cxn modelId="{A94A0ECF-AAFD-46C5-9A38-0D6D2379EE8B}" type="presOf" srcId="{107967F9-166B-4EF0-BBDF-A12561B60ACF}" destId="{045697F9-5085-4C33-B77A-B9FE8DBA7913}" srcOrd="0" destOrd="0" presId="urn:microsoft.com/office/officeart/2005/8/layout/list1"/>
    <dgm:cxn modelId="{DD922439-6469-4F8C-A3EA-76AED4ED5F09}" type="presParOf" srcId="{8A8F812B-328C-47A1-9B86-3709D62DA823}" destId="{A5B22D55-9AF8-4BDE-A3DC-E3A61A849353}" srcOrd="0" destOrd="0" presId="urn:microsoft.com/office/officeart/2005/8/layout/list1"/>
    <dgm:cxn modelId="{F8365BDA-34E8-4D39-99A2-EC62202943D9}" type="presParOf" srcId="{A5B22D55-9AF8-4BDE-A3DC-E3A61A849353}" destId="{0DD5B0A4-E060-4F7D-A397-056E71EF355C}" srcOrd="0" destOrd="0" presId="urn:microsoft.com/office/officeart/2005/8/layout/list1"/>
    <dgm:cxn modelId="{F0F638FA-EDD0-47C5-8696-08F3E3E47DF3}" type="presParOf" srcId="{A5B22D55-9AF8-4BDE-A3DC-E3A61A849353}" destId="{033C164E-9BF6-4ECA-A601-13C6A09985B5}" srcOrd="1" destOrd="0" presId="urn:microsoft.com/office/officeart/2005/8/layout/list1"/>
    <dgm:cxn modelId="{89BE1F8E-286E-44F2-92B5-BAC4E81EE087}" type="presParOf" srcId="{8A8F812B-328C-47A1-9B86-3709D62DA823}" destId="{5C72EAC0-B6AB-421F-84B4-A390DC5C0521}" srcOrd="1" destOrd="0" presId="urn:microsoft.com/office/officeart/2005/8/layout/list1"/>
    <dgm:cxn modelId="{22FF7872-0EB9-428E-B2EB-B7C60D77B2AF}" type="presParOf" srcId="{8A8F812B-328C-47A1-9B86-3709D62DA823}" destId="{B3988069-3D0F-43D1-966B-263FF17644E8}" srcOrd="2" destOrd="0" presId="urn:microsoft.com/office/officeart/2005/8/layout/list1"/>
    <dgm:cxn modelId="{F54712D1-8651-453C-A664-2B283BDAEC6E}" type="presParOf" srcId="{8A8F812B-328C-47A1-9B86-3709D62DA823}" destId="{EBD30A2D-1624-4A3E-88B2-114BAD148B98}" srcOrd="3" destOrd="0" presId="urn:microsoft.com/office/officeart/2005/8/layout/list1"/>
    <dgm:cxn modelId="{E50745A0-CE4C-4E64-B056-D59AE7F144CD}" type="presParOf" srcId="{8A8F812B-328C-47A1-9B86-3709D62DA823}" destId="{BC1F7EF7-725A-4D94-B5A3-3558F2BD9FCE}" srcOrd="4" destOrd="0" presId="urn:microsoft.com/office/officeart/2005/8/layout/list1"/>
    <dgm:cxn modelId="{E99300B5-D1BF-4D5C-9415-F93FA28BBA2B}" type="presParOf" srcId="{BC1F7EF7-725A-4D94-B5A3-3558F2BD9FCE}" destId="{045697F9-5085-4C33-B77A-B9FE8DBA7913}" srcOrd="0" destOrd="0" presId="urn:microsoft.com/office/officeart/2005/8/layout/list1"/>
    <dgm:cxn modelId="{B40CD2DD-FF3B-4F17-B0FD-9B5F7087DA46}" type="presParOf" srcId="{BC1F7EF7-725A-4D94-B5A3-3558F2BD9FCE}" destId="{3C80757B-643D-4DD0-A82B-8A93E1B14286}" srcOrd="1" destOrd="0" presId="urn:microsoft.com/office/officeart/2005/8/layout/list1"/>
    <dgm:cxn modelId="{DAF11810-628E-409A-BE8D-2F76918A0343}" type="presParOf" srcId="{8A8F812B-328C-47A1-9B86-3709D62DA823}" destId="{60D68CE8-A3C2-4DB8-BB0A-AD0A2837E585}" srcOrd="5" destOrd="0" presId="urn:microsoft.com/office/officeart/2005/8/layout/list1"/>
    <dgm:cxn modelId="{597EC38E-41D6-4685-8CA1-CA9AFD37AB4E}" type="presParOf" srcId="{8A8F812B-328C-47A1-9B86-3709D62DA823}" destId="{3CD2C730-B93A-40C0-9C17-2231CBF9AC6E}" srcOrd="6" destOrd="0" presId="urn:microsoft.com/office/officeart/2005/8/layout/list1"/>
    <dgm:cxn modelId="{AB691568-7C84-44AD-A432-DF8C77C337D2}" type="presParOf" srcId="{8A8F812B-328C-47A1-9B86-3709D62DA823}" destId="{228EBDB4-7B66-4789-A311-DA0781F118FD}" srcOrd="7" destOrd="0" presId="urn:microsoft.com/office/officeart/2005/8/layout/list1"/>
    <dgm:cxn modelId="{9358B62B-1F06-4628-9B50-6BCD550903A2}" type="presParOf" srcId="{8A8F812B-328C-47A1-9B86-3709D62DA823}" destId="{3F409CB7-F767-483C-B7D4-B1C033A864FC}" srcOrd="8" destOrd="0" presId="urn:microsoft.com/office/officeart/2005/8/layout/list1"/>
    <dgm:cxn modelId="{B693F896-6764-4041-9816-08F59E6D18A0}" type="presParOf" srcId="{3F409CB7-F767-483C-B7D4-B1C033A864FC}" destId="{6A705B4F-B8A3-48DC-AC55-10F565EA18D1}" srcOrd="0" destOrd="0" presId="urn:microsoft.com/office/officeart/2005/8/layout/list1"/>
    <dgm:cxn modelId="{C3399DB4-1300-49FC-AD7B-28D3B2AEFFEF}" type="presParOf" srcId="{3F409CB7-F767-483C-B7D4-B1C033A864FC}" destId="{1E1E6FE2-49DD-4ACD-BFD5-70090AE47CCC}" srcOrd="1" destOrd="0" presId="urn:microsoft.com/office/officeart/2005/8/layout/list1"/>
    <dgm:cxn modelId="{136E858A-2F2A-4EAE-934E-B7606348FA08}" type="presParOf" srcId="{8A8F812B-328C-47A1-9B86-3709D62DA823}" destId="{1FA58761-D5FE-4A33-8203-16C1EEEEA77B}" srcOrd="9" destOrd="0" presId="urn:microsoft.com/office/officeart/2005/8/layout/list1"/>
    <dgm:cxn modelId="{AC576154-0CC3-4091-9CAA-146DF7623904}" type="presParOf" srcId="{8A8F812B-328C-47A1-9B86-3709D62DA823}" destId="{1891B8B6-DE09-4C7A-B796-E1DFFA18990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6543E2B-18DD-4C60-A475-D2F0653AD822}" type="doc">
      <dgm:prSet loTypeId="urn:microsoft.com/office/officeart/2005/8/layout/matrix1" loCatId="matrix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6731524-3746-4F5D-A4CE-DE868D006820}">
      <dgm:prSet phldrT="[Текст]" custT="1"/>
      <dgm:spPr/>
      <dgm:t>
        <a:bodyPr/>
        <a:lstStyle/>
        <a:p>
          <a:r>
            <a:rPr lang="ru-RU" sz="7200" b="1" i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Цели</a:t>
          </a:r>
          <a:endParaRPr lang="ru-RU" sz="7200" b="1" i="1" dirty="0">
            <a:solidFill>
              <a:srgbClr val="0000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A1309650-E0A5-412A-BEB5-0BA1D6D61581}" type="parTrans" cxnId="{90E635B0-2C4E-4732-BF02-74549D2EBA0D}">
      <dgm:prSet/>
      <dgm:spPr/>
      <dgm:t>
        <a:bodyPr/>
        <a:lstStyle/>
        <a:p>
          <a:endParaRPr lang="ru-RU"/>
        </a:p>
      </dgm:t>
    </dgm:pt>
    <dgm:pt modelId="{C3A0EE30-85D5-462E-BF17-41191CF8CF76}" type="sibTrans" cxnId="{90E635B0-2C4E-4732-BF02-74549D2EBA0D}">
      <dgm:prSet/>
      <dgm:spPr/>
      <dgm:t>
        <a:bodyPr/>
        <a:lstStyle/>
        <a:p>
          <a:endParaRPr lang="ru-RU"/>
        </a:p>
      </dgm:t>
    </dgm:pt>
    <dgm:pt modelId="{CDDBC59E-53B7-459B-9BD7-5BEF7DE999A7}">
      <dgm:prSet phldrT="[Текст]"/>
      <dgm:spPr>
        <a:solidFill>
          <a:schemeClr val="accent1">
            <a:hueOff val="0"/>
            <a:satOff val="0"/>
            <a:lumOff val="0"/>
            <a:alpha val="59000"/>
          </a:schemeClr>
        </a:solidFill>
      </dgm:spPr>
      <dgm:t>
        <a:bodyPr/>
        <a:lstStyle/>
        <a:p>
          <a:r>
            <a:rPr lang="ru-RU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Научить решать задачи из повседневной жизни</a:t>
          </a:r>
          <a:endParaRPr lang="ru-RU" dirty="0">
            <a:solidFill>
              <a:srgbClr val="0000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F8519912-6616-45F0-B400-F469B644A296}" type="parTrans" cxnId="{BD202F87-8297-4365-9B87-23C71F5D8673}">
      <dgm:prSet/>
      <dgm:spPr/>
      <dgm:t>
        <a:bodyPr/>
        <a:lstStyle/>
        <a:p>
          <a:endParaRPr lang="ru-RU"/>
        </a:p>
      </dgm:t>
    </dgm:pt>
    <dgm:pt modelId="{D4D2F615-11DA-479F-B0D0-B95E6946F8F8}" type="sibTrans" cxnId="{BD202F87-8297-4365-9B87-23C71F5D8673}">
      <dgm:prSet/>
      <dgm:spPr/>
      <dgm:t>
        <a:bodyPr/>
        <a:lstStyle/>
        <a:p>
          <a:endParaRPr lang="ru-RU"/>
        </a:p>
      </dgm:t>
    </dgm:pt>
    <dgm:pt modelId="{893B0C8F-0C5E-4CA7-8656-9B05FA4BFBC4}">
      <dgm:prSet phldrT="[Текст]"/>
      <dgm:spPr>
        <a:solidFill>
          <a:srgbClr val="669900">
            <a:alpha val="44000"/>
          </a:srgbClr>
        </a:solidFill>
      </dgm:spPr>
      <dgm:t>
        <a:bodyPr/>
        <a:lstStyle/>
        <a:p>
          <a:r>
            <a:rPr lang="ru-RU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Доказать, что математика нужна в любой профессии</a:t>
          </a:r>
          <a:endParaRPr lang="ru-RU" dirty="0">
            <a:solidFill>
              <a:srgbClr val="0000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67F10DBF-FA8A-418F-8515-1481BC7A330A}" type="parTrans" cxnId="{182427FD-E7B5-4F31-AF7B-0B3307C2F75A}">
      <dgm:prSet/>
      <dgm:spPr/>
      <dgm:t>
        <a:bodyPr/>
        <a:lstStyle/>
        <a:p>
          <a:endParaRPr lang="ru-RU"/>
        </a:p>
      </dgm:t>
    </dgm:pt>
    <dgm:pt modelId="{1012E97D-9E5C-410C-A9A6-8E8663B6C692}" type="sibTrans" cxnId="{182427FD-E7B5-4F31-AF7B-0B3307C2F75A}">
      <dgm:prSet/>
      <dgm:spPr/>
      <dgm:t>
        <a:bodyPr/>
        <a:lstStyle/>
        <a:p>
          <a:endParaRPr lang="ru-RU"/>
        </a:p>
      </dgm:t>
    </dgm:pt>
    <dgm:pt modelId="{6EB18EA2-1CC6-4DD0-AEF4-BE050A770043}">
      <dgm:prSet phldrT="[Текст]"/>
      <dgm:spPr>
        <a:solidFill>
          <a:schemeClr val="accent2">
            <a:lumMod val="75000"/>
            <a:alpha val="47000"/>
          </a:schemeClr>
        </a:solidFill>
      </dgm:spPr>
      <dgm:t>
        <a:bodyPr/>
        <a:lstStyle/>
        <a:p>
          <a:r>
            <a:rPr lang="ru-RU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Подготовить учащихся к ГИА</a:t>
          </a:r>
          <a:endParaRPr lang="ru-RU" dirty="0">
            <a:solidFill>
              <a:srgbClr val="0000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0599F493-BACF-4706-BF17-11A7C81D6BFF}" type="parTrans" cxnId="{834FE287-34DB-45B2-8D34-8ABCEABEF929}">
      <dgm:prSet/>
      <dgm:spPr/>
      <dgm:t>
        <a:bodyPr/>
        <a:lstStyle/>
        <a:p>
          <a:endParaRPr lang="ru-RU"/>
        </a:p>
      </dgm:t>
    </dgm:pt>
    <dgm:pt modelId="{2A345F34-6A59-49D8-820D-D31784C66C44}" type="sibTrans" cxnId="{834FE287-34DB-45B2-8D34-8ABCEABEF929}">
      <dgm:prSet/>
      <dgm:spPr/>
      <dgm:t>
        <a:bodyPr/>
        <a:lstStyle/>
        <a:p>
          <a:endParaRPr lang="ru-RU"/>
        </a:p>
      </dgm:t>
    </dgm:pt>
    <dgm:pt modelId="{0805C777-2822-47D2-BF17-2AB232E7B136}">
      <dgm:prSet phldrT="[Текст]"/>
      <dgm:spPr>
        <a:solidFill>
          <a:srgbClr val="0070C0">
            <a:alpha val="58000"/>
          </a:srgbClr>
        </a:solidFill>
      </dgm:spPr>
      <dgm:t>
        <a:bodyPr/>
        <a:lstStyle/>
        <a:p>
          <a:r>
            <a:rPr lang="ru-RU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Опровергнуть мнение, что </a:t>
          </a:r>
          <a:r>
            <a:rPr lang="ru-RU" i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«математика нужна не всем»</a:t>
          </a:r>
          <a:endParaRPr lang="ru-RU" i="1" dirty="0">
            <a:solidFill>
              <a:srgbClr val="0000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61701C83-5186-4371-AB05-E48D1F7DFDE9}" type="parTrans" cxnId="{F474180F-F870-40D7-9813-623576865A9F}">
      <dgm:prSet/>
      <dgm:spPr/>
      <dgm:t>
        <a:bodyPr/>
        <a:lstStyle/>
        <a:p>
          <a:endParaRPr lang="ru-RU"/>
        </a:p>
      </dgm:t>
    </dgm:pt>
    <dgm:pt modelId="{BA8F7B45-18CE-4D51-A9DA-8A0406F0A525}" type="sibTrans" cxnId="{F474180F-F870-40D7-9813-623576865A9F}">
      <dgm:prSet/>
      <dgm:spPr/>
      <dgm:t>
        <a:bodyPr/>
        <a:lstStyle/>
        <a:p>
          <a:endParaRPr lang="ru-RU"/>
        </a:p>
      </dgm:t>
    </dgm:pt>
    <dgm:pt modelId="{66F833BC-DD65-4E1E-8201-CF68328AC86F}" type="pres">
      <dgm:prSet presAssocID="{36543E2B-18DD-4C60-A475-D2F0653AD822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71103AB-E7DE-4B21-9A7C-D3F4682D7710}" type="pres">
      <dgm:prSet presAssocID="{36543E2B-18DD-4C60-A475-D2F0653AD822}" presName="matrix" presStyleCnt="0"/>
      <dgm:spPr/>
    </dgm:pt>
    <dgm:pt modelId="{53260471-4A43-4F01-A941-8EE7EE35CECF}" type="pres">
      <dgm:prSet presAssocID="{36543E2B-18DD-4C60-A475-D2F0653AD822}" presName="tile1" presStyleLbl="node1" presStyleIdx="0" presStyleCnt="4"/>
      <dgm:spPr/>
      <dgm:t>
        <a:bodyPr/>
        <a:lstStyle/>
        <a:p>
          <a:endParaRPr lang="ru-RU"/>
        </a:p>
      </dgm:t>
    </dgm:pt>
    <dgm:pt modelId="{8247D8C3-70F0-43E7-BAFB-CC0F28E54BDF}" type="pres">
      <dgm:prSet presAssocID="{36543E2B-18DD-4C60-A475-D2F0653AD822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C4B044-20F7-4CF6-8198-EBBFA08414E8}" type="pres">
      <dgm:prSet presAssocID="{36543E2B-18DD-4C60-A475-D2F0653AD822}" presName="tile2" presStyleLbl="node1" presStyleIdx="1" presStyleCnt="4"/>
      <dgm:spPr/>
      <dgm:t>
        <a:bodyPr/>
        <a:lstStyle/>
        <a:p>
          <a:endParaRPr lang="ru-RU"/>
        </a:p>
      </dgm:t>
    </dgm:pt>
    <dgm:pt modelId="{8E19E739-0A6F-4573-B698-BB63DDC1F51D}" type="pres">
      <dgm:prSet presAssocID="{36543E2B-18DD-4C60-A475-D2F0653AD822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451CB8-22F5-4F9E-9E9C-696E6EEAB70C}" type="pres">
      <dgm:prSet presAssocID="{36543E2B-18DD-4C60-A475-D2F0653AD822}" presName="tile3" presStyleLbl="node1" presStyleIdx="2" presStyleCnt="4" custLinFactNeighborY="-3403"/>
      <dgm:spPr/>
      <dgm:t>
        <a:bodyPr/>
        <a:lstStyle/>
        <a:p>
          <a:endParaRPr lang="ru-RU"/>
        </a:p>
      </dgm:t>
    </dgm:pt>
    <dgm:pt modelId="{C52B0A45-9AA3-4FC3-A8CE-F7676CA4277D}" type="pres">
      <dgm:prSet presAssocID="{36543E2B-18DD-4C60-A475-D2F0653AD822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4F50FC-9F75-41F4-9127-5D381B8BAD10}" type="pres">
      <dgm:prSet presAssocID="{36543E2B-18DD-4C60-A475-D2F0653AD822}" presName="tile4" presStyleLbl="node1" presStyleIdx="3" presStyleCnt="4"/>
      <dgm:spPr/>
      <dgm:t>
        <a:bodyPr/>
        <a:lstStyle/>
        <a:p>
          <a:endParaRPr lang="ru-RU"/>
        </a:p>
      </dgm:t>
    </dgm:pt>
    <dgm:pt modelId="{BCF23254-2923-4876-81CA-BD82E63A5F88}" type="pres">
      <dgm:prSet presAssocID="{36543E2B-18DD-4C60-A475-D2F0653AD822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209E7D-9B65-4C17-AF27-A2FDBF12B4F1}" type="pres">
      <dgm:prSet presAssocID="{36543E2B-18DD-4C60-A475-D2F0653AD822}" presName="centerTile" presStyleLbl="fgShp" presStyleIdx="0" presStyleCnt="1" custScaleX="148148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8EB83451-65D4-4117-A051-1F6E569BB907}" type="presOf" srcId="{36543E2B-18DD-4C60-A475-D2F0653AD822}" destId="{66F833BC-DD65-4E1E-8201-CF68328AC86F}" srcOrd="0" destOrd="0" presId="urn:microsoft.com/office/officeart/2005/8/layout/matrix1"/>
    <dgm:cxn modelId="{90CA8CF5-DD5C-4D42-8426-276982DE98B9}" type="presOf" srcId="{893B0C8F-0C5E-4CA7-8656-9B05FA4BFBC4}" destId="{FDC4B044-20F7-4CF6-8198-EBBFA08414E8}" srcOrd="0" destOrd="0" presId="urn:microsoft.com/office/officeart/2005/8/layout/matrix1"/>
    <dgm:cxn modelId="{20257BB7-AC8E-44A2-BF39-2BDD4093B1E7}" type="presOf" srcId="{893B0C8F-0C5E-4CA7-8656-9B05FA4BFBC4}" destId="{8E19E739-0A6F-4573-B698-BB63DDC1F51D}" srcOrd="1" destOrd="0" presId="urn:microsoft.com/office/officeart/2005/8/layout/matrix1"/>
    <dgm:cxn modelId="{834FE287-34DB-45B2-8D34-8ABCEABEF929}" srcId="{96731524-3746-4F5D-A4CE-DE868D006820}" destId="{6EB18EA2-1CC6-4DD0-AEF4-BE050A770043}" srcOrd="2" destOrd="0" parTransId="{0599F493-BACF-4706-BF17-11A7C81D6BFF}" sibTransId="{2A345F34-6A59-49D8-820D-D31784C66C44}"/>
    <dgm:cxn modelId="{139160F4-0868-43F5-BEAA-600732A5D207}" type="presOf" srcId="{96731524-3746-4F5D-A4CE-DE868D006820}" destId="{60209E7D-9B65-4C17-AF27-A2FDBF12B4F1}" srcOrd="0" destOrd="0" presId="urn:microsoft.com/office/officeart/2005/8/layout/matrix1"/>
    <dgm:cxn modelId="{182427FD-E7B5-4F31-AF7B-0B3307C2F75A}" srcId="{96731524-3746-4F5D-A4CE-DE868D006820}" destId="{893B0C8F-0C5E-4CA7-8656-9B05FA4BFBC4}" srcOrd="1" destOrd="0" parTransId="{67F10DBF-FA8A-418F-8515-1481BC7A330A}" sibTransId="{1012E97D-9E5C-410C-A9A6-8E8663B6C692}"/>
    <dgm:cxn modelId="{BD202F87-8297-4365-9B87-23C71F5D8673}" srcId="{96731524-3746-4F5D-A4CE-DE868D006820}" destId="{CDDBC59E-53B7-459B-9BD7-5BEF7DE999A7}" srcOrd="0" destOrd="0" parTransId="{F8519912-6616-45F0-B400-F469B644A296}" sibTransId="{D4D2F615-11DA-479F-B0D0-B95E6946F8F8}"/>
    <dgm:cxn modelId="{75D10554-FB8B-43A1-B1D9-C81182E031DB}" type="presOf" srcId="{6EB18EA2-1CC6-4DD0-AEF4-BE050A770043}" destId="{3A451CB8-22F5-4F9E-9E9C-696E6EEAB70C}" srcOrd="0" destOrd="0" presId="urn:microsoft.com/office/officeart/2005/8/layout/matrix1"/>
    <dgm:cxn modelId="{C09734D4-FABC-482B-8564-64C3D6022D1A}" type="presOf" srcId="{CDDBC59E-53B7-459B-9BD7-5BEF7DE999A7}" destId="{53260471-4A43-4F01-A941-8EE7EE35CECF}" srcOrd="0" destOrd="0" presId="urn:microsoft.com/office/officeart/2005/8/layout/matrix1"/>
    <dgm:cxn modelId="{90E635B0-2C4E-4732-BF02-74549D2EBA0D}" srcId="{36543E2B-18DD-4C60-A475-D2F0653AD822}" destId="{96731524-3746-4F5D-A4CE-DE868D006820}" srcOrd="0" destOrd="0" parTransId="{A1309650-E0A5-412A-BEB5-0BA1D6D61581}" sibTransId="{C3A0EE30-85D5-462E-BF17-41191CF8CF76}"/>
    <dgm:cxn modelId="{F474180F-F870-40D7-9813-623576865A9F}" srcId="{96731524-3746-4F5D-A4CE-DE868D006820}" destId="{0805C777-2822-47D2-BF17-2AB232E7B136}" srcOrd="3" destOrd="0" parTransId="{61701C83-5186-4371-AB05-E48D1F7DFDE9}" sibTransId="{BA8F7B45-18CE-4D51-A9DA-8A0406F0A525}"/>
    <dgm:cxn modelId="{7D7E1897-956A-48CA-92EB-209A53665903}" type="presOf" srcId="{6EB18EA2-1CC6-4DD0-AEF4-BE050A770043}" destId="{C52B0A45-9AA3-4FC3-A8CE-F7676CA4277D}" srcOrd="1" destOrd="0" presId="urn:microsoft.com/office/officeart/2005/8/layout/matrix1"/>
    <dgm:cxn modelId="{BCCE2EDA-1F05-4310-AF85-8479F2DBFB1D}" type="presOf" srcId="{CDDBC59E-53B7-459B-9BD7-5BEF7DE999A7}" destId="{8247D8C3-70F0-43E7-BAFB-CC0F28E54BDF}" srcOrd="1" destOrd="0" presId="urn:microsoft.com/office/officeart/2005/8/layout/matrix1"/>
    <dgm:cxn modelId="{94F88737-AB1E-40D1-A744-7A92C3000E04}" type="presOf" srcId="{0805C777-2822-47D2-BF17-2AB232E7B136}" destId="{DB4F50FC-9F75-41F4-9127-5D381B8BAD10}" srcOrd="0" destOrd="0" presId="urn:microsoft.com/office/officeart/2005/8/layout/matrix1"/>
    <dgm:cxn modelId="{C4DB0AB5-7B2C-4FA9-9E0B-00A4B6311DAC}" type="presOf" srcId="{0805C777-2822-47D2-BF17-2AB232E7B136}" destId="{BCF23254-2923-4876-81CA-BD82E63A5F88}" srcOrd="1" destOrd="0" presId="urn:microsoft.com/office/officeart/2005/8/layout/matrix1"/>
    <dgm:cxn modelId="{5AE9EEB3-EA09-441B-99C9-FB6C7C00272A}" type="presParOf" srcId="{66F833BC-DD65-4E1E-8201-CF68328AC86F}" destId="{A71103AB-E7DE-4B21-9A7C-D3F4682D7710}" srcOrd="0" destOrd="0" presId="urn:microsoft.com/office/officeart/2005/8/layout/matrix1"/>
    <dgm:cxn modelId="{3F45DA0C-BC14-4AA1-AA5A-2717474BCE9C}" type="presParOf" srcId="{A71103AB-E7DE-4B21-9A7C-D3F4682D7710}" destId="{53260471-4A43-4F01-A941-8EE7EE35CECF}" srcOrd="0" destOrd="0" presId="urn:microsoft.com/office/officeart/2005/8/layout/matrix1"/>
    <dgm:cxn modelId="{5E737886-350B-4CF7-A677-A9B901108FA0}" type="presParOf" srcId="{A71103AB-E7DE-4B21-9A7C-D3F4682D7710}" destId="{8247D8C3-70F0-43E7-BAFB-CC0F28E54BDF}" srcOrd="1" destOrd="0" presId="urn:microsoft.com/office/officeart/2005/8/layout/matrix1"/>
    <dgm:cxn modelId="{4C562E1C-8399-4AD1-AFDD-FC69C3EA59B4}" type="presParOf" srcId="{A71103AB-E7DE-4B21-9A7C-D3F4682D7710}" destId="{FDC4B044-20F7-4CF6-8198-EBBFA08414E8}" srcOrd="2" destOrd="0" presId="urn:microsoft.com/office/officeart/2005/8/layout/matrix1"/>
    <dgm:cxn modelId="{BF6D9D46-E531-4748-93A5-B10F9184963C}" type="presParOf" srcId="{A71103AB-E7DE-4B21-9A7C-D3F4682D7710}" destId="{8E19E739-0A6F-4573-B698-BB63DDC1F51D}" srcOrd="3" destOrd="0" presId="urn:microsoft.com/office/officeart/2005/8/layout/matrix1"/>
    <dgm:cxn modelId="{8634FF13-B36B-4AA3-A776-2C54689B0DC0}" type="presParOf" srcId="{A71103AB-E7DE-4B21-9A7C-D3F4682D7710}" destId="{3A451CB8-22F5-4F9E-9E9C-696E6EEAB70C}" srcOrd="4" destOrd="0" presId="urn:microsoft.com/office/officeart/2005/8/layout/matrix1"/>
    <dgm:cxn modelId="{F8ECBB1A-06F0-469F-AA70-689D32689EA0}" type="presParOf" srcId="{A71103AB-E7DE-4B21-9A7C-D3F4682D7710}" destId="{C52B0A45-9AA3-4FC3-A8CE-F7676CA4277D}" srcOrd="5" destOrd="0" presId="urn:microsoft.com/office/officeart/2005/8/layout/matrix1"/>
    <dgm:cxn modelId="{5977F3C8-FA02-4DD7-B905-D4B32C2B46A8}" type="presParOf" srcId="{A71103AB-E7DE-4B21-9A7C-D3F4682D7710}" destId="{DB4F50FC-9F75-41F4-9127-5D381B8BAD10}" srcOrd="6" destOrd="0" presId="urn:microsoft.com/office/officeart/2005/8/layout/matrix1"/>
    <dgm:cxn modelId="{F0F0BB55-71A3-4DFB-B921-1B8B4DB0B323}" type="presParOf" srcId="{A71103AB-E7DE-4B21-9A7C-D3F4682D7710}" destId="{BCF23254-2923-4876-81CA-BD82E63A5F88}" srcOrd="7" destOrd="0" presId="urn:microsoft.com/office/officeart/2005/8/layout/matrix1"/>
    <dgm:cxn modelId="{1078256B-E0AE-4126-9DEA-824AC354EA7A}" type="presParOf" srcId="{66F833BC-DD65-4E1E-8201-CF68328AC86F}" destId="{60209E7D-9B65-4C17-AF27-A2FDBF12B4F1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B5DF27E-7DDB-4E8F-86BC-0EE1EE73C556}">
      <dsp:nvSpPr>
        <dsp:cNvPr id="0" name=""/>
        <dsp:cNvSpPr/>
      </dsp:nvSpPr>
      <dsp:spPr>
        <a:xfrm>
          <a:off x="0" y="330199"/>
          <a:ext cx="4800600" cy="4800600"/>
        </a:xfrm>
        <a:prstGeom prst="pie">
          <a:avLst>
            <a:gd name="adj1" fmla="val 5400000"/>
            <a:gd name="adj2" fmla="val 16200000"/>
          </a:avLst>
        </a:prstGeom>
        <a:solidFill>
          <a:srgbClr val="6699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4033DFA-159E-4A55-83B0-CA122EADB341}">
      <dsp:nvSpPr>
        <dsp:cNvPr id="0" name=""/>
        <dsp:cNvSpPr/>
      </dsp:nvSpPr>
      <dsp:spPr>
        <a:xfrm>
          <a:off x="2400300" y="330199"/>
          <a:ext cx="5600699" cy="4800600"/>
        </a:xfrm>
        <a:prstGeom prst="rect">
          <a:avLst/>
        </a:prstGeom>
        <a:solidFill>
          <a:srgbClr val="99CC00">
            <a:alpha val="70980"/>
          </a:srgb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Сформировать у учащихся модель математической деятельности</a:t>
          </a:r>
          <a:endParaRPr lang="ru-RU" sz="3000" kern="1200" dirty="0"/>
        </a:p>
      </dsp:txBody>
      <dsp:txXfrm>
        <a:off x="2400300" y="330199"/>
        <a:ext cx="5600699" cy="1440183"/>
      </dsp:txXfrm>
    </dsp:sp>
    <dsp:sp modelId="{0A3A94D3-4284-461A-B384-603C479A776E}">
      <dsp:nvSpPr>
        <dsp:cNvPr id="0" name=""/>
        <dsp:cNvSpPr/>
      </dsp:nvSpPr>
      <dsp:spPr>
        <a:xfrm>
          <a:off x="808185" y="1747198"/>
          <a:ext cx="3120386" cy="3120386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4D6706B-DE03-42CB-A60D-1C7C42DBB173}">
      <dsp:nvSpPr>
        <dsp:cNvPr id="0" name=""/>
        <dsp:cNvSpPr/>
      </dsp:nvSpPr>
      <dsp:spPr>
        <a:xfrm>
          <a:off x="2400300" y="1770383"/>
          <a:ext cx="5600699" cy="312038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Совместно с учащимися  анализировать учебные и жизненные ситуации</a:t>
          </a:r>
          <a:endParaRPr lang="ru-RU" sz="3000" kern="1200" dirty="0"/>
        </a:p>
      </dsp:txBody>
      <dsp:txXfrm>
        <a:off x="2400300" y="1770383"/>
        <a:ext cx="5600699" cy="1440178"/>
      </dsp:txXfrm>
    </dsp:sp>
    <dsp:sp modelId="{E66F4F19-41FD-424C-B978-079F90376AA1}">
      <dsp:nvSpPr>
        <dsp:cNvPr id="0" name=""/>
        <dsp:cNvSpPr/>
      </dsp:nvSpPr>
      <dsp:spPr>
        <a:xfrm>
          <a:off x="1680210" y="3210561"/>
          <a:ext cx="1440178" cy="1440178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C7F3ABF-1701-4680-9243-425B36719932}">
      <dsp:nvSpPr>
        <dsp:cNvPr id="0" name=""/>
        <dsp:cNvSpPr/>
      </dsp:nvSpPr>
      <dsp:spPr>
        <a:xfrm>
          <a:off x="2400300" y="3210561"/>
          <a:ext cx="5600699" cy="1440178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Поощрять инициативы учащихся по использованию математики</a:t>
          </a:r>
          <a:endParaRPr lang="ru-RU" sz="3000" kern="1200" dirty="0"/>
        </a:p>
      </dsp:txBody>
      <dsp:txXfrm>
        <a:off x="2400300" y="3210561"/>
        <a:ext cx="5600699" cy="144017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00CE813-5C20-44B7-86E5-E3F5713AFB26}">
      <dsp:nvSpPr>
        <dsp:cNvPr id="0" name=""/>
        <dsp:cNvSpPr/>
      </dsp:nvSpPr>
      <dsp:spPr>
        <a:xfrm rot="16200000">
          <a:off x="152396" y="838182"/>
          <a:ext cx="3422191" cy="3422191"/>
        </a:xfrm>
        <a:prstGeom prst="downArrow">
          <a:avLst>
            <a:gd name="adj1" fmla="val 50000"/>
            <a:gd name="adj2" fmla="val 35000"/>
          </a:avLst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  <a:sp3d extrusionH="28000" prstMaterial="matte"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Требования ФГОС и КРМО , </a:t>
          </a:r>
          <a:r>
            <a:rPr lang="ru-RU" sz="2000" kern="1200" dirty="0" err="1" smtClean="0">
              <a:solidFill>
                <a:schemeClr val="tx1"/>
              </a:solidFill>
            </a:rPr>
            <a:t>профстандарт</a:t>
          </a:r>
          <a:endParaRPr lang="ru-RU" sz="2000" kern="1200" dirty="0">
            <a:solidFill>
              <a:schemeClr val="tx1"/>
            </a:solidFill>
          </a:endParaRPr>
        </a:p>
      </dsp:txBody>
      <dsp:txXfrm rot="16200000">
        <a:off x="152396" y="838182"/>
        <a:ext cx="3422191" cy="3422191"/>
      </dsp:txXfrm>
    </dsp:sp>
    <dsp:sp modelId="{F975C307-6A1C-4F0D-B9E9-108CE931621A}">
      <dsp:nvSpPr>
        <dsp:cNvPr id="0" name=""/>
        <dsp:cNvSpPr/>
      </dsp:nvSpPr>
      <dsp:spPr>
        <a:xfrm rot="5400000">
          <a:off x="3635370" y="757104"/>
          <a:ext cx="3422191" cy="3422191"/>
        </a:xfrm>
        <a:prstGeom prst="downArrow">
          <a:avLst>
            <a:gd name="adj1" fmla="val 50000"/>
            <a:gd name="adj2" fmla="val 35000"/>
          </a:avLst>
        </a:prstGeom>
        <a:solidFill>
          <a:srgbClr val="92D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  <a:sp3d extrusionH="28000" prstMaterial="matte"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chemeClr val="tx1"/>
              </a:solidFill>
              <a:effectLst/>
            </a:rPr>
            <a:t>Дети не умеют применять теоретические знания для решения прикладных задач </a:t>
          </a:r>
          <a:endParaRPr lang="ru-RU" sz="2000" b="0" kern="1200" dirty="0">
            <a:solidFill>
              <a:schemeClr val="tx1"/>
            </a:solidFill>
            <a:effectLst/>
          </a:endParaRPr>
        </a:p>
      </dsp:txBody>
      <dsp:txXfrm rot="5400000">
        <a:off x="3635370" y="757104"/>
        <a:ext cx="3422191" cy="342219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3988069-3D0F-43D1-966B-263FF17644E8}">
      <dsp:nvSpPr>
        <dsp:cNvPr id="0" name=""/>
        <dsp:cNvSpPr/>
      </dsp:nvSpPr>
      <dsp:spPr>
        <a:xfrm>
          <a:off x="0" y="464019"/>
          <a:ext cx="6096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3C164E-9BF6-4ECA-A601-13C6A09985B5}">
      <dsp:nvSpPr>
        <dsp:cNvPr id="0" name=""/>
        <dsp:cNvSpPr/>
      </dsp:nvSpPr>
      <dsp:spPr>
        <a:xfrm>
          <a:off x="304800" y="6459"/>
          <a:ext cx="4267200" cy="915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solidFill>
                <a:srgbClr val="FCFCFC"/>
              </a:solidFill>
            </a:rPr>
            <a:t>Значимость</a:t>
          </a:r>
          <a:endParaRPr lang="ru-RU" sz="3100" kern="1200" dirty="0">
            <a:solidFill>
              <a:srgbClr val="FCFCFC"/>
            </a:solidFill>
          </a:endParaRPr>
        </a:p>
      </dsp:txBody>
      <dsp:txXfrm>
        <a:off x="304800" y="6459"/>
        <a:ext cx="4267200" cy="915120"/>
      </dsp:txXfrm>
    </dsp:sp>
    <dsp:sp modelId="{3CD2C730-B93A-40C0-9C17-2231CBF9AC6E}">
      <dsp:nvSpPr>
        <dsp:cNvPr id="0" name=""/>
        <dsp:cNvSpPr/>
      </dsp:nvSpPr>
      <dsp:spPr>
        <a:xfrm>
          <a:off x="0" y="1870179"/>
          <a:ext cx="6096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80757B-643D-4DD0-A82B-8A93E1B14286}">
      <dsp:nvSpPr>
        <dsp:cNvPr id="0" name=""/>
        <dsp:cNvSpPr/>
      </dsp:nvSpPr>
      <dsp:spPr>
        <a:xfrm>
          <a:off x="304800" y="1412619"/>
          <a:ext cx="4267200" cy="915120"/>
        </a:xfrm>
        <a:prstGeom prst="roundRect">
          <a:avLst/>
        </a:prstGeom>
        <a:solidFill>
          <a:schemeClr val="accent2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err="1" smtClean="0">
              <a:solidFill>
                <a:srgbClr val="FCFCFC"/>
              </a:solidFill>
            </a:rPr>
            <a:t>Проблемность</a:t>
          </a:r>
          <a:endParaRPr lang="ru-RU" sz="3100" kern="1200" dirty="0">
            <a:solidFill>
              <a:srgbClr val="FCFCFC"/>
            </a:solidFill>
          </a:endParaRPr>
        </a:p>
      </dsp:txBody>
      <dsp:txXfrm>
        <a:off x="304800" y="1412619"/>
        <a:ext cx="4267200" cy="915120"/>
      </dsp:txXfrm>
    </dsp:sp>
    <dsp:sp modelId="{1891B8B6-DE09-4C7A-B796-E1DFFA189903}">
      <dsp:nvSpPr>
        <dsp:cNvPr id="0" name=""/>
        <dsp:cNvSpPr/>
      </dsp:nvSpPr>
      <dsp:spPr>
        <a:xfrm>
          <a:off x="0" y="3276600"/>
          <a:ext cx="6096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3117" tIns="645668" rIns="473117" bIns="220472" numCol="1" spcCol="1270" anchor="t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100" kern="1200"/>
        </a:p>
      </dsp:txBody>
      <dsp:txXfrm>
        <a:off x="0" y="3276600"/>
        <a:ext cx="6096000" cy="781200"/>
      </dsp:txXfrm>
    </dsp:sp>
    <dsp:sp modelId="{1E1E6FE2-49DD-4ACD-BFD5-70090AE47CCC}">
      <dsp:nvSpPr>
        <dsp:cNvPr id="0" name=""/>
        <dsp:cNvSpPr/>
      </dsp:nvSpPr>
      <dsp:spPr>
        <a:xfrm>
          <a:off x="304800" y="2818780"/>
          <a:ext cx="4267200" cy="915120"/>
        </a:xfrm>
        <a:prstGeom prst="roundRect">
          <a:avLst/>
        </a:prstGeom>
        <a:solidFill>
          <a:srgbClr val="6699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solidFill>
                <a:srgbClr val="FCFCFC"/>
              </a:solidFill>
            </a:rPr>
            <a:t>Иллюстративность</a:t>
          </a:r>
          <a:endParaRPr lang="ru-RU" sz="3100" kern="1200" dirty="0">
            <a:solidFill>
              <a:srgbClr val="FCFCFC"/>
            </a:solidFill>
          </a:endParaRPr>
        </a:p>
      </dsp:txBody>
      <dsp:txXfrm>
        <a:off x="304800" y="2818780"/>
        <a:ext cx="4267200" cy="91512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3260471-4A43-4F01-A941-8EE7EE35CECF}">
      <dsp:nvSpPr>
        <dsp:cNvPr id="0" name=""/>
        <dsp:cNvSpPr/>
      </dsp:nvSpPr>
      <dsp:spPr>
        <a:xfrm rot="16200000">
          <a:off x="716359" y="-716359"/>
          <a:ext cx="2682081" cy="41148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 val="59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Научить решать задачи из повседневной жизни</a:t>
          </a:r>
          <a:endParaRPr lang="ru-RU" sz="3000" kern="1200" dirty="0">
            <a:solidFill>
              <a:srgbClr val="000099"/>
            </a:solidFill>
            <a:latin typeface="Times New Roman" pitchFamily="18" charset="0"/>
            <a:cs typeface="Times New Roman" pitchFamily="18" charset="0"/>
          </a:endParaRPr>
        </a:p>
      </dsp:txBody>
      <dsp:txXfrm rot="16200000">
        <a:off x="1051619" y="-1051619"/>
        <a:ext cx="2011561" cy="4114800"/>
      </dsp:txXfrm>
    </dsp:sp>
    <dsp:sp modelId="{FDC4B044-20F7-4CF6-8198-EBBFA08414E8}">
      <dsp:nvSpPr>
        <dsp:cNvPr id="0" name=""/>
        <dsp:cNvSpPr/>
      </dsp:nvSpPr>
      <dsp:spPr>
        <a:xfrm>
          <a:off x="4114800" y="0"/>
          <a:ext cx="4114800" cy="2682081"/>
        </a:xfrm>
        <a:prstGeom prst="round1Rect">
          <a:avLst/>
        </a:prstGeom>
        <a:solidFill>
          <a:srgbClr val="669900">
            <a:alpha val="44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Доказать, что математика нужна в любой профессии</a:t>
          </a:r>
          <a:endParaRPr lang="ru-RU" sz="3000" kern="1200" dirty="0">
            <a:solidFill>
              <a:srgbClr val="000099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114800" y="0"/>
        <a:ext cx="4114800" cy="2011561"/>
      </dsp:txXfrm>
    </dsp:sp>
    <dsp:sp modelId="{3A451CB8-22F5-4F9E-9E9C-696E6EEAB70C}">
      <dsp:nvSpPr>
        <dsp:cNvPr id="0" name=""/>
        <dsp:cNvSpPr/>
      </dsp:nvSpPr>
      <dsp:spPr>
        <a:xfrm rot="10800000">
          <a:off x="0" y="2590810"/>
          <a:ext cx="4114800" cy="2682081"/>
        </a:xfrm>
        <a:prstGeom prst="round1Rect">
          <a:avLst/>
        </a:prstGeom>
        <a:solidFill>
          <a:schemeClr val="accent2">
            <a:lumMod val="75000"/>
            <a:alpha val="47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Подготовить учащихся к ГИА</a:t>
          </a:r>
          <a:endParaRPr lang="ru-RU" sz="3000" kern="1200" dirty="0">
            <a:solidFill>
              <a:srgbClr val="000099"/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0" y="3261330"/>
        <a:ext cx="4114800" cy="2011561"/>
      </dsp:txXfrm>
    </dsp:sp>
    <dsp:sp modelId="{DB4F50FC-9F75-41F4-9127-5D381B8BAD10}">
      <dsp:nvSpPr>
        <dsp:cNvPr id="0" name=""/>
        <dsp:cNvSpPr/>
      </dsp:nvSpPr>
      <dsp:spPr>
        <a:xfrm rot="5400000">
          <a:off x="4831159" y="1965722"/>
          <a:ext cx="2682081" cy="4114800"/>
        </a:xfrm>
        <a:prstGeom prst="round1Rect">
          <a:avLst/>
        </a:prstGeom>
        <a:solidFill>
          <a:srgbClr val="0070C0">
            <a:alpha val="58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Опровергнуть мнение, что </a:t>
          </a:r>
          <a:r>
            <a:rPr lang="ru-RU" sz="3000" i="1" kern="12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«математика нужна не всем»</a:t>
          </a:r>
          <a:endParaRPr lang="ru-RU" sz="3000" i="1" kern="1200" dirty="0">
            <a:solidFill>
              <a:srgbClr val="000099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5166419" y="2300982"/>
        <a:ext cx="2011561" cy="4114800"/>
      </dsp:txXfrm>
    </dsp:sp>
    <dsp:sp modelId="{60209E7D-9B65-4C17-AF27-A2FDBF12B4F1}">
      <dsp:nvSpPr>
        <dsp:cNvPr id="0" name=""/>
        <dsp:cNvSpPr/>
      </dsp:nvSpPr>
      <dsp:spPr>
        <a:xfrm>
          <a:off x="2286001" y="2011561"/>
          <a:ext cx="3657596" cy="1341040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4320" tIns="274320" rIns="274320" bIns="274320" numCol="1" spcCol="1270" anchor="ctr" anchorCtr="0">
          <a:noAutofit/>
        </a:bodyPr>
        <a:lstStyle/>
        <a:p>
          <a:pPr lvl="0" algn="ctr" defTabSz="3200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200" b="1" i="1" kern="12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Цели</a:t>
          </a:r>
          <a:endParaRPr lang="ru-RU" sz="7200" b="1" i="1" kern="1200" dirty="0">
            <a:solidFill>
              <a:srgbClr val="000099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286001" y="2011561"/>
        <a:ext cx="3657596" cy="13410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CFE88E9-287A-4D00-8DE9-8FDA7C1B40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0467E4C-6FFB-4D68-9F57-9F013D3EE5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E63D98-FE9F-49E9-99A7-D6E8363C28AC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E63D98-FE9F-49E9-99A7-D6E8363C28AC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8FE67E-24DF-44DA-9D41-9E133E3C52CB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0"/>
          <p:cNvSpPr>
            <a:spLocks/>
          </p:cNvSpPr>
          <p:nvPr/>
        </p:nvSpPr>
        <p:spPr bwMode="gray">
          <a:xfrm>
            <a:off x="0" y="6048375"/>
            <a:ext cx="2762250" cy="809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10"/>
              </a:cxn>
              <a:cxn ang="0">
                <a:pos x="1740" y="510"/>
              </a:cxn>
              <a:cxn ang="0">
                <a:pos x="1595" y="30"/>
              </a:cxn>
              <a:cxn ang="0">
                <a:pos x="0" y="0"/>
              </a:cxn>
            </a:cxnLst>
            <a:rect l="0" t="0" r="r" b="b"/>
            <a:pathLst>
              <a:path w="1740" h="510">
                <a:moveTo>
                  <a:pt x="0" y="0"/>
                </a:moveTo>
                <a:lnTo>
                  <a:pt x="0" y="510"/>
                </a:lnTo>
                <a:cubicBezTo>
                  <a:pt x="0" y="510"/>
                  <a:pt x="870" y="510"/>
                  <a:pt x="1740" y="510"/>
                </a:cubicBezTo>
                <a:cubicBezTo>
                  <a:pt x="1650" y="258"/>
                  <a:pt x="1595" y="30"/>
                  <a:pt x="1595" y="30"/>
                </a:cubicBezTo>
                <a:cubicBezTo>
                  <a:pt x="798" y="54"/>
                  <a:pt x="0" y="0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reeform 41"/>
          <p:cNvSpPr>
            <a:spLocks/>
          </p:cNvSpPr>
          <p:nvPr/>
        </p:nvSpPr>
        <p:spPr bwMode="gray">
          <a:xfrm>
            <a:off x="2590800" y="4705350"/>
            <a:ext cx="6400800" cy="2152650"/>
          </a:xfrm>
          <a:custGeom>
            <a:avLst/>
            <a:gdLst/>
            <a:ahLst/>
            <a:cxnLst>
              <a:cxn ang="0">
                <a:pos x="1116" y="0"/>
              </a:cxn>
              <a:cxn ang="0">
                <a:pos x="3840" y="636"/>
              </a:cxn>
              <a:cxn ang="0">
                <a:pos x="4032" y="1356"/>
              </a:cxn>
              <a:cxn ang="0">
                <a:pos x="288" y="1356"/>
              </a:cxn>
              <a:cxn ang="0">
                <a:pos x="0" y="828"/>
              </a:cxn>
              <a:cxn ang="0">
                <a:pos x="1116" y="0"/>
              </a:cxn>
            </a:cxnLst>
            <a:rect l="0" t="0" r="r" b="b"/>
            <a:pathLst>
              <a:path w="4032" h="1356">
                <a:moveTo>
                  <a:pt x="1116" y="0"/>
                </a:moveTo>
                <a:cubicBezTo>
                  <a:pt x="2370" y="1254"/>
                  <a:pt x="3840" y="636"/>
                  <a:pt x="3840" y="636"/>
                </a:cubicBezTo>
                <a:cubicBezTo>
                  <a:pt x="4032" y="966"/>
                  <a:pt x="4032" y="1356"/>
                  <a:pt x="4032" y="1356"/>
                </a:cubicBezTo>
                <a:cubicBezTo>
                  <a:pt x="4032" y="1356"/>
                  <a:pt x="2160" y="1356"/>
                  <a:pt x="288" y="1356"/>
                </a:cubicBezTo>
                <a:cubicBezTo>
                  <a:pt x="120" y="1140"/>
                  <a:pt x="0" y="828"/>
                  <a:pt x="0" y="828"/>
                </a:cubicBezTo>
                <a:lnTo>
                  <a:pt x="1116" y="0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reeform 42"/>
          <p:cNvSpPr>
            <a:spLocks/>
          </p:cNvSpPr>
          <p:nvPr/>
        </p:nvSpPr>
        <p:spPr bwMode="gray">
          <a:xfrm>
            <a:off x="4400550" y="781050"/>
            <a:ext cx="4743450" cy="5048250"/>
          </a:xfrm>
          <a:custGeom>
            <a:avLst/>
            <a:gdLst/>
            <a:ahLst/>
            <a:cxnLst>
              <a:cxn ang="0">
                <a:pos x="510" y="1098"/>
              </a:cxn>
              <a:cxn ang="0">
                <a:pos x="2280" y="0"/>
              </a:cxn>
              <a:cxn ang="0">
                <a:pos x="2988" y="342"/>
              </a:cxn>
              <a:cxn ang="0">
                <a:pos x="2988" y="2772"/>
              </a:cxn>
              <a:cxn ang="0">
                <a:pos x="1452" y="3060"/>
              </a:cxn>
              <a:cxn ang="0">
                <a:pos x="0" y="2406"/>
              </a:cxn>
              <a:cxn ang="0">
                <a:pos x="510" y="1098"/>
              </a:cxn>
            </a:cxnLst>
            <a:rect l="0" t="0" r="r" b="b"/>
            <a:pathLst>
              <a:path w="2988" h="3180">
                <a:moveTo>
                  <a:pt x="510" y="1098"/>
                </a:moveTo>
                <a:cubicBezTo>
                  <a:pt x="1710" y="840"/>
                  <a:pt x="2280" y="0"/>
                  <a:pt x="2280" y="0"/>
                </a:cubicBezTo>
                <a:cubicBezTo>
                  <a:pt x="2700" y="96"/>
                  <a:pt x="2988" y="342"/>
                  <a:pt x="2988" y="342"/>
                </a:cubicBezTo>
                <a:lnTo>
                  <a:pt x="2988" y="2772"/>
                </a:lnTo>
                <a:cubicBezTo>
                  <a:pt x="2988" y="2772"/>
                  <a:pt x="2202" y="3180"/>
                  <a:pt x="1452" y="3060"/>
                </a:cubicBezTo>
                <a:cubicBezTo>
                  <a:pt x="636" y="2940"/>
                  <a:pt x="0" y="2406"/>
                  <a:pt x="0" y="2406"/>
                </a:cubicBezTo>
                <a:lnTo>
                  <a:pt x="510" y="109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Freeform 43"/>
          <p:cNvSpPr>
            <a:spLocks/>
          </p:cNvSpPr>
          <p:nvPr/>
        </p:nvSpPr>
        <p:spPr bwMode="gray">
          <a:xfrm>
            <a:off x="4800600" y="0"/>
            <a:ext cx="3276600" cy="2409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76" y="1518"/>
              </a:cxn>
              <a:cxn ang="0">
                <a:pos x="2064" y="0"/>
              </a:cxn>
              <a:cxn ang="0">
                <a:pos x="0" y="0"/>
              </a:cxn>
            </a:cxnLst>
            <a:rect l="0" t="0" r="r" b="b"/>
            <a:pathLst>
              <a:path w="2064" h="1518">
                <a:moveTo>
                  <a:pt x="0" y="0"/>
                </a:moveTo>
                <a:cubicBezTo>
                  <a:pt x="0" y="0"/>
                  <a:pt x="138" y="759"/>
                  <a:pt x="276" y="1518"/>
                </a:cubicBezTo>
                <a:cubicBezTo>
                  <a:pt x="1518" y="1194"/>
                  <a:pt x="2064" y="0"/>
                  <a:pt x="2064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reeform 79"/>
          <p:cNvSpPr>
            <a:spLocks/>
          </p:cNvSpPr>
          <p:nvPr/>
        </p:nvSpPr>
        <p:spPr bwMode="gray">
          <a:xfrm>
            <a:off x="0" y="0"/>
            <a:ext cx="6583363" cy="72675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45"/>
          <p:cNvSpPr>
            <a:spLocks/>
          </p:cNvSpPr>
          <p:nvPr/>
        </p:nvSpPr>
        <p:spPr bwMode="gray">
          <a:xfrm>
            <a:off x="0" y="0"/>
            <a:ext cx="6372225" cy="70723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25490"/>
                  <a:invGamma/>
                </a:schemeClr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Line 47"/>
          <p:cNvSpPr>
            <a:spLocks noChangeShapeType="1"/>
          </p:cNvSpPr>
          <p:nvPr/>
        </p:nvSpPr>
        <p:spPr bwMode="gray">
          <a:xfrm>
            <a:off x="250825" y="1588"/>
            <a:ext cx="0" cy="601503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Line 48"/>
          <p:cNvSpPr>
            <a:spLocks noChangeShapeType="1"/>
          </p:cNvSpPr>
          <p:nvPr/>
        </p:nvSpPr>
        <p:spPr bwMode="gray">
          <a:xfrm>
            <a:off x="1293813" y="1588"/>
            <a:ext cx="0" cy="62071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Line 49"/>
          <p:cNvSpPr>
            <a:spLocks noChangeShapeType="1"/>
          </p:cNvSpPr>
          <p:nvPr/>
        </p:nvSpPr>
        <p:spPr bwMode="gray">
          <a:xfrm>
            <a:off x="2338388" y="1588"/>
            <a:ext cx="0" cy="618331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" name="Line 50"/>
          <p:cNvSpPr>
            <a:spLocks noChangeShapeType="1"/>
          </p:cNvSpPr>
          <p:nvPr/>
        </p:nvSpPr>
        <p:spPr bwMode="gray">
          <a:xfrm>
            <a:off x="3382963" y="1588"/>
            <a:ext cx="0" cy="59721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" name="Line 51"/>
          <p:cNvSpPr>
            <a:spLocks noChangeShapeType="1"/>
          </p:cNvSpPr>
          <p:nvPr/>
        </p:nvSpPr>
        <p:spPr bwMode="gray">
          <a:xfrm>
            <a:off x="4427538" y="1588"/>
            <a:ext cx="0" cy="54498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Line 53"/>
          <p:cNvSpPr>
            <a:spLocks noChangeShapeType="1"/>
          </p:cNvSpPr>
          <p:nvPr/>
        </p:nvSpPr>
        <p:spPr bwMode="gray">
          <a:xfrm rot="5400000">
            <a:off x="2913063" y="-2654300"/>
            <a:ext cx="0" cy="58134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Line 54"/>
          <p:cNvSpPr>
            <a:spLocks noChangeShapeType="1"/>
          </p:cNvSpPr>
          <p:nvPr/>
        </p:nvSpPr>
        <p:spPr bwMode="gray">
          <a:xfrm rot="5400000">
            <a:off x="3006725" y="-1682750"/>
            <a:ext cx="0" cy="60007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Line 55"/>
          <p:cNvSpPr>
            <a:spLocks noChangeShapeType="1"/>
          </p:cNvSpPr>
          <p:nvPr/>
        </p:nvSpPr>
        <p:spPr bwMode="gray">
          <a:xfrm rot="5400000">
            <a:off x="3011488" y="-622300"/>
            <a:ext cx="0" cy="60102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8" name="Line 56"/>
          <p:cNvSpPr>
            <a:spLocks noChangeShapeType="1"/>
          </p:cNvSpPr>
          <p:nvPr/>
        </p:nvSpPr>
        <p:spPr bwMode="gray">
          <a:xfrm rot="5400000">
            <a:off x="2907507" y="548481"/>
            <a:ext cx="0" cy="58023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Line 57"/>
          <p:cNvSpPr>
            <a:spLocks noChangeShapeType="1"/>
          </p:cNvSpPr>
          <p:nvPr/>
        </p:nvSpPr>
        <p:spPr bwMode="gray">
          <a:xfrm rot="5400000">
            <a:off x="2666207" y="1854993"/>
            <a:ext cx="0" cy="53197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" name="Line 58"/>
          <p:cNvSpPr>
            <a:spLocks noChangeShapeType="1"/>
          </p:cNvSpPr>
          <p:nvPr/>
        </p:nvSpPr>
        <p:spPr bwMode="gray">
          <a:xfrm rot="5400000">
            <a:off x="2115344" y="3472656"/>
            <a:ext cx="0" cy="42179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Rectangle 59"/>
          <p:cNvSpPr>
            <a:spLocks noChangeArrowheads="1"/>
          </p:cNvSpPr>
          <p:nvPr/>
        </p:nvSpPr>
        <p:spPr bwMode="gray">
          <a:xfrm>
            <a:off x="2362200" y="277813"/>
            <a:ext cx="1012825" cy="102552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2" name="Rectangle 60"/>
          <p:cNvSpPr>
            <a:spLocks noChangeArrowheads="1"/>
          </p:cNvSpPr>
          <p:nvPr/>
        </p:nvSpPr>
        <p:spPr bwMode="gray">
          <a:xfrm>
            <a:off x="285750" y="2427288"/>
            <a:ext cx="1012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3" name="Rectangle 61"/>
          <p:cNvSpPr>
            <a:spLocks noChangeArrowheads="1"/>
          </p:cNvSpPr>
          <p:nvPr/>
        </p:nvSpPr>
        <p:spPr bwMode="gray">
          <a:xfrm>
            <a:off x="0" y="271463"/>
            <a:ext cx="250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4" name="Rectangle 62"/>
          <p:cNvSpPr>
            <a:spLocks noChangeArrowheads="1"/>
          </p:cNvSpPr>
          <p:nvPr/>
        </p:nvSpPr>
        <p:spPr bwMode="gray">
          <a:xfrm>
            <a:off x="1331913" y="1588"/>
            <a:ext cx="1012825" cy="23495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5" name="Freeform 64"/>
          <p:cNvSpPr>
            <a:spLocks/>
          </p:cNvSpPr>
          <p:nvPr/>
        </p:nvSpPr>
        <p:spPr bwMode="gray">
          <a:xfrm>
            <a:off x="2365375" y="4541838"/>
            <a:ext cx="1009650" cy="10334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45"/>
              </a:cxn>
              <a:cxn ang="0">
                <a:pos x="636" y="651"/>
              </a:cxn>
              <a:cxn ang="0">
                <a:pos x="632" y="0"/>
              </a:cxn>
              <a:cxn ang="0">
                <a:pos x="0" y="0"/>
              </a:cxn>
            </a:cxnLst>
            <a:rect l="0" t="0" r="r" b="b"/>
            <a:pathLst>
              <a:path w="636" h="651">
                <a:moveTo>
                  <a:pt x="0" y="0"/>
                </a:moveTo>
                <a:lnTo>
                  <a:pt x="0" y="645"/>
                </a:lnTo>
                <a:lnTo>
                  <a:pt x="636" y="651"/>
                </a:lnTo>
                <a:lnTo>
                  <a:pt x="63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Rectangle 31"/>
          <p:cNvSpPr>
            <a:spLocks noChangeArrowheads="1"/>
          </p:cNvSpPr>
          <p:nvPr/>
        </p:nvSpPr>
        <p:spPr bwMode="gray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7" name="Text Box 38"/>
          <p:cNvSpPr txBox="1">
            <a:spLocks noChangeArrowheads="1"/>
          </p:cNvSpPr>
          <p:nvPr/>
        </p:nvSpPr>
        <p:spPr bwMode="gray">
          <a:xfrm>
            <a:off x="333375" y="4714875"/>
            <a:ext cx="13033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2200">
                <a:latin typeface="Arial Black" pitchFamily="34" charset="0"/>
              </a:rPr>
              <a:t>L/O/G/O</a:t>
            </a:r>
          </a:p>
        </p:txBody>
      </p:sp>
      <p:grpSp>
        <p:nvGrpSpPr>
          <p:cNvPr id="28" name="Group 71"/>
          <p:cNvGrpSpPr>
            <a:grpSpLocks/>
          </p:cNvGrpSpPr>
          <p:nvPr/>
        </p:nvGrpSpPr>
        <p:grpSpPr bwMode="auto">
          <a:xfrm>
            <a:off x="8077200" y="0"/>
            <a:ext cx="1076325" cy="6858000"/>
            <a:chOff x="5088" y="0"/>
            <a:chExt cx="678" cy="4320"/>
          </a:xfrm>
        </p:grpSpPr>
        <p:sp>
          <p:nvSpPr>
            <p:cNvPr id="29" name="Freeform 66"/>
            <p:cNvSpPr>
              <a:spLocks/>
            </p:cNvSpPr>
            <p:nvPr/>
          </p:nvSpPr>
          <p:spPr bwMode="gray">
            <a:xfrm>
              <a:off x="5088" y="0"/>
              <a:ext cx="672" cy="702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288" y="0"/>
                </a:cxn>
                <a:cxn ang="0">
                  <a:pos x="672" y="0"/>
                </a:cxn>
                <a:cxn ang="0">
                  <a:pos x="672" y="720"/>
                </a:cxn>
                <a:cxn ang="0">
                  <a:pos x="0" y="432"/>
                </a:cxn>
              </a:cxnLst>
              <a:rect l="0" t="0" r="r" b="b"/>
              <a:pathLst>
                <a:path w="672" h="720">
                  <a:moveTo>
                    <a:pt x="0" y="432"/>
                  </a:moveTo>
                  <a:cubicBezTo>
                    <a:pt x="186" y="216"/>
                    <a:pt x="288" y="0"/>
                    <a:pt x="288" y="0"/>
                  </a:cubicBezTo>
                  <a:lnTo>
                    <a:pt x="672" y="0"/>
                  </a:lnTo>
                  <a:lnTo>
                    <a:pt x="672" y="720"/>
                  </a:lnTo>
                  <a:cubicBezTo>
                    <a:pt x="672" y="720"/>
                    <a:pt x="384" y="516"/>
                    <a:pt x="0" y="432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Freeform 67"/>
            <p:cNvSpPr>
              <a:spLocks/>
            </p:cNvSpPr>
            <p:nvPr/>
          </p:nvSpPr>
          <p:spPr bwMode="gray">
            <a:xfrm>
              <a:off x="5602" y="3496"/>
              <a:ext cx="164" cy="824"/>
            </a:xfrm>
            <a:custGeom>
              <a:avLst/>
              <a:gdLst/>
              <a:ahLst/>
              <a:cxnLst>
                <a:cxn ang="0">
                  <a:pos x="206" y="0"/>
                </a:cxn>
                <a:cxn ang="0">
                  <a:pos x="0" y="82"/>
                </a:cxn>
                <a:cxn ang="0">
                  <a:pos x="168" y="824"/>
                </a:cxn>
                <a:cxn ang="0">
                  <a:pos x="212" y="822"/>
                </a:cxn>
                <a:cxn ang="0">
                  <a:pos x="206" y="0"/>
                </a:cxn>
              </a:cxnLst>
              <a:rect l="0" t="0" r="r" b="b"/>
              <a:pathLst>
                <a:path w="212" h="824">
                  <a:moveTo>
                    <a:pt x="206" y="0"/>
                  </a:moveTo>
                  <a:cubicBezTo>
                    <a:pt x="104" y="54"/>
                    <a:pt x="0" y="82"/>
                    <a:pt x="0" y="82"/>
                  </a:cubicBezTo>
                  <a:cubicBezTo>
                    <a:pt x="0" y="82"/>
                    <a:pt x="148" y="378"/>
                    <a:pt x="168" y="824"/>
                  </a:cubicBezTo>
                  <a:lnTo>
                    <a:pt x="212" y="822"/>
                  </a:lnTo>
                  <a:cubicBezTo>
                    <a:pt x="212" y="822"/>
                    <a:pt x="209" y="411"/>
                    <a:pt x="206" y="0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1" name="Rectangle 80"/>
          <p:cNvSpPr>
            <a:spLocks noChangeArrowheads="1"/>
          </p:cNvSpPr>
          <p:nvPr/>
        </p:nvSpPr>
        <p:spPr bwMode="gray">
          <a:xfrm>
            <a:off x="5495925" y="1333500"/>
            <a:ext cx="660400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2" name="Line 81"/>
          <p:cNvSpPr>
            <a:spLocks noChangeShapeType="1"/>
          </p:cNvSpPr>
          <p:nvPr/>
        </p:nvSpPr>
        <p:spPr bwMode="gray">
          <a:xfrm>
            <a:off x="5480050" y="1588"/>
            <a:ext cx="0" cy="42386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3" name="Rectangle 82"/>
          <p:cNvSpPr>
            <a:spLocks noChangeArrowheads="1"/>
          </p:cNvSpPr>
          <p:nvPr/>
        </p:nvSpPr>
        <p:spPr bwMode="gray">
          <a:xfrm>
            <a:off x="4457700" y="349567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34" name="Picture 83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gray">
          <a:xfrm rot="393398">
            <a:off x="2667000" y="609600"/>
            <a:ext cx="2663825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3375" y="5084763"/>
            <a:ext cx="6400800" cy="457200"/>
          </a:xfrm>
        </p:spPr>
        <p:txBody>
          <a:bodyPr/>
          <a:lstStyle>
            <a:lvl1pPr marL="0" indent="0">
              <a:buFontTx/>
              <a:buNone/>
              <a:defRPr sz="1600">
                <a:latin typeface="Times New Roman" pitchFamily="18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33375" y="1884363"/>
            <a:ext cx="8229600" cy="1470025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7150"/>
            <a:ext cx="2895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F97EAA-7842-4513-9442-A81B6FB1DD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0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10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600"/>
                            </p:stCondLst>
                            <p:childTnLst>
                              <p:par>
                                <p:cTn id="31" presetID="19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9" presetClass="emph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mph" presetSubtype="0" fill="hold" grpId="2" nodeType="withEffect">
                                  <p:stCondLst>
                                    <p:cond delay="9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9" presetClass="emph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000"/>
                            </p:stCondLst>
                            <p:childTnLst>
                              <p:par>
                                <p:cTn id="52" presetID="19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5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9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5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6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9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9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6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4" grpId="3" animBg="1"/>
      <p:bldP spid="5" grpId="0" animBg="1"/>
      <p:bldP spid="5" grpId="1" animBg="1"/>
      <p:bldP spid="5" grpId="2" animBg="1"/>
      <p:bldP spid="5" grpId="3" animBg="1"/>
      <p:bldP spid="6" grpId="0" animBg="1"/>
      <p:bldP spid="6" grpId="1" animBg="1"/>
      <p:bldP spid="6" grpId="2" animBg="1"/>
      <p:bldP spid="6" grpId="3" animBg="1"/>
      <p:bldP spid="7" grpId="0" animBg="1"/>
      <p:bldP spid="7" grpId="1" animBg="1"/>
      <p:bldP spid="7" grpId="2" animBg="1"/>
      <p:bldP spid="7" grpId="3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C03228-B327-4D14-9BCB-9425AFCFFE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615502-78E3-42BB-9E9A-4E51D4D634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49F96E-69E5-4276-AFEE-BA688702FA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A36C81-077B-44B7-8BFC-7C87CE2FC1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3998A6-E0F8-46DB-94F0-544AF6BE91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C7FD2-4E08-416B-A01D-4972019A18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B52F2B-F242-4D82-B970-48E0F9D448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39EAF6-DC0E-4B00-B9A2-354F5DB44D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1D298C-F708-4D98-AB67-FD4D2DB93D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3E114-D9A8-46CE-8E8E-D37546FC91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6700E-2D95-460E-9B94-FC1A137BE6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5C762-EE38-4AD5-863C-12517DE86D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62B0C1-7602-454D-BF0C-D99B43AE25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E46AC-778F-4B0A-8564-A123C85FCD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C5E81-63C1-4C9B-B255-9249D53B84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42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46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47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48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49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50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51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DC9B2AA-6CB9-4BB2-8456-43A2D22E99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60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325438"/>
            <a:ext cx="82296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3" name="Picture 37" descr="water"/>
          <p:cNvPicPr>
            <a:picLocks noChangeAspect="1" noChangeArrowheads="1"/>
          </p:cNvPicPr>
          <p:nvPr/>
        </p:nvPicPr>
        <p:blipFill>
          <a:blip r:embed="rId18" cstate="print"/>
          <a:srcRect l="22409" t="16374" b="27486"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8" descr="3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  <p:sldLayoutId id="2147483863" r:id="rId12"/>
    <p:sldLayoutId id="2147483864" r:id="rId13"/>
    <p:sldLayoutId id="2147483865" r:id="rId14"/>
    <p:sldLayoutId id="2147483866" r:id="rId15"/>
    <p:sldLayoutId id="2147483867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4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3" grpId="0" animBg="1"/>
      <p:bldP spid="1060" grpId="0" animBg="1"/>
      <p:bldP spid="1026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11" descr="C:\Documents and Settings\Дворко\Рабочий стол\анимация\200604559.jp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5029200"/>
            <a:ext cx="457200" cy="80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14" descr="G:\рисунки\картинки\0_5bf22_66fd7ec1_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382965">
            <a:off x="7945947" y="5614684"/>
            <a:ext cx="533400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20" descr="G:\рисунки\школьный клипарт\school182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7200" y="6172200"/>
            <a:ext cx="711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Заголовок 1"/>
          <p:cNvSpPr txBox="1">
            <a:spLocks/>
          </p:cNvSpPr>
          <p:nvPr/>
        </p:nvSpPr>
        <p:spPr bwMode="black">
          <a:xfrm>
            <a:off x="914400" y="1371600"/>
            <a:ext cx="7315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+mj-ea"/>
                <a:cs typeface="Times New Roman" pitchFamily="18" charset="0"/>
              </a:rPr>
              <a:t>Практико-ориентированные задачи на уроках математики</a:t>
            </a:r>
            <a:endParaRPr kumimoji="0" lang="ru-RU" sz="3600" b="1" i="1" u="none" strike="noStrike" kern="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n-lt"/>
              <a:ea typeface="+mj-ea"/>
              <a:cs typeface="Times New Roman" pitchFamily="18" charset="0"/>
            </a:endParaRPr>
          </a:p>
        </p:txBody>
      </p:sp>
      <p:sp>
        <p:nvSpPr>
          <p:cNvPr id="13" name="Подзаголовок 2"/>
          <p:cNvSpPr txBox="1">
            <a:spLocks/>
          </p:cNvSpPr>
          <p:nvPr/>
        </p:nvSpPr>
        <p:spPr bwMode="gray">
          <a:xfrm>
            <a:off x="5105400" y="3581400"/>
            <a:ext cx="3276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Учитель математики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ГБОУ СОШ №2 «ОЦ»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с. Кинель-Черкассы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Лукьянова О.В.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84" name="Picture 12" descr="C:\Documents and Settings\школа\Мои документы\Загрузки\2Лукьянова Ольга Владимировна_818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609600" y="3429000"/>
            <a:ext cx="2057400" cy="2743200"/>
          </a:xfrm>
          <a:prstGeom prst="rect">
            <a:avLst/>
          </a:prstGeom>
          <a:noFill/>
          <a:ln w="15875" cmpd="thickThin">
            <a:solidFill>
              <a:srgbClr val="000099"/>
            </a:solidFill>
          </a:ln>
        </p:spPr>
      </p:pic>
      <p:pic>
        <p:nvPicPr>
          <p:cNvPr id="3079" name="Picture 13" descr="G:\рисунки\картинки\0_6ba6a_b4e17abc_S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2133600" y="5538787"/>
            <a:ext cx="1981200" cy="131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191000" y="6324600"/>
            <a:ext cx="1143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2018 год</a:t>
            </a:r>
            <a:endParaRPr lang="ru-RU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95400" y="54114"/>
            <a:ext cx="6629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Зональный этап конкурса профессионального мастерства «Учитель года – 2018» </a:t>
            </a:r>
            <a:endParaRPr lang="ru-RU" sz="20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1198562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Отличительные особенности</a:t>
            </a:r>
            <a:endParaRPr lang="ru-RU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676400" y="2032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25438"/>
            <a:ext cx="7086600" cy="927100"/>
          </a:xfrm>
        </p:spPr>
        <p:txBody>
          <a:bodyPr/>
          <a:lstStyle/>
          <a:p>
            <a:pPr algn="ctr">
              <a:defRPr/>
            </a:pPr>
            <a:r>
              <a:rPr lang="ru-RU" sz="4200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Методические особенности обучения</a:t>
            </a:r>
            <a:endParaRPr lang="en-US" sz="4200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3" name="Oval 3"/>
          <p:cNvSpPr>
            <a:spLocks noChangeArrowheads="1"/>
          </p:cNvSpPr>
          <p:nvPr/>
        </p:nvSpPr>
        <p:spPr bwMode="gray">
          <a:xfrm>
            <a:off x="2381250" y="2062163"/>
            <a:ext cx="3956050" cy="3881437"/>
          </a:xfrm>
          <a:prstGeom prst="ellipse">
            <a:avLst/>
          </a:prstGeom>
          <a:noFill/>
          <a:ln w="1270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4" name="Oval 4"/>
          <p:cNvSpPr>
            <a:spLocks noChangeArrowheads="1"/>
          </p:cNvSpPr>
          <p:nvPr/>
        </p:nvSpPr>
        <p:spPr bwMode="gray">
          <a:xfrm>
            <a:off x="2598738" y="2268538"/>
            <a:ext cx="3490912" cy="3490912"/>
          </a:xfrm>
          <a:prstGeom prst="ellipse">
            <a:avLst/>
          </a:prstGeom>
          <a:noFill/>
          <a:ln w="1270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5" name="Oval 5"/>
          <p:cNvSpPr>
            <a:spLocks noChangeArrowheads="1"/>
          </p:cNvSpPr>
          <p:nvPr/>
        </p:nvSpPr>
        <p:spPr bwMode="gray">
          <a:xfrm>
            <a:off x="2814638" y="2595563"/>
            <a:ext cx="2973387" cy="2973387"/>
          </a:xfrm>
          <a:prstGeom prst="ellipse">
            <a:avLst/>
          </a:prstGeom>
          <a:noFill/>
          <a:ln w="1270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6" name="AutoShape 6"/>
          <p:cNvSpPr>
            <a:spLocks noChangeArrowheads="1"/>
          </p:cNvSpPr>
          <p:nvPr/>
        </p:nvSpPr>
        <p:spPr bwMode="gray">
          <a:xfrm rot="9044363">
            <a:off x="2094471" y="3902770"/>
            <a:ext cx="1871663" cy="1720488"/>
          </a:xfrm>
          <a:prstGeom prst="chevron">
            <a:avLst>
              <a:gd name="adj" fmla="val 28655"/>
            </a:avLst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0247" name="AutoShape 7"/>
          <p:cNvSpPr>
            <a:spLocks noChangeArrowheads="1"/>
          </p:cNvSpPr>
          <p:nvPr/>
        </p:nvSpPr>
        <p:spPr bwMode="gray">
          <a:xfrm rot="16200000">
            <a:off x="3378200" y="1743076"/>
            <a:ext cx="1871663" cy="1770061"/>
          </a:xfrm>
          <a:prstGeom prst="chevron">
            <a:avLst>
              <a:gd name="adj" fmla="val 28655"/>
            </a:avLst>
          </a:prstGeom>
          <a:solidFill>
            <a:schemeClr val="folHlink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63500" prstMaterial="legacyPlastic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0248" name="AutoShape 8"/>
          <p:cNvSpPr>
            <a:spLocks noChangeArrowheads="1"/>
          </p:cNvSpPr>
          <p:nvPr/>
        </p:nvSpPr>
        <p:spPr bwMode="gray">
          <a:xfrm rot="1788254">
            <a:off x="4575198" y="3914667"/>
            <a:ext cx="1871663" cy="1737416"/>
          </a:xfrm>
          <a:prstGeom prst="chevron">
            <a:avLst>
              <a:gd name="adj" fmla="val 28655"/>
            </a:avLst>
          </a:prstGeom>
          <a:solidFill>
            <a:schemeClr val="hlink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gray">
          <a:xfrm>
            <a:off x="3343275" y="3697069"/>
            <a:ext cx="1855788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3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Задача</a:t>
            </a:r>
            <a:endParaRPr lang="en-US" sz="36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0" name="Text Box 13"/>
          <p:cNvSpPr txBox="1">
            <a:spLocks noChangeArrowheads="1"/>
          </p:cNvSpPr>
          <p:nvPr/>
        </p:nvSpPr>
        <p:spPr bwMode="black">
          <a:xfrm>
            <a:off x="5486400" y="2209800"/>
            <a:ext cx="31432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Правильная формулировка</a:t>
            </a:r>
            <a:endParaRPr lang="en-US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1" name="Text Box 14"/>
          <p:cNvSpPr txBox="1">
            <a:spLocks noChangeArrowheads="1"/>
          </p:cNvSpPr>
          <p:nvPr/>
        </p:nvSpPr>
        <p:spPr bwMode="black">
          <a:xfrm>
            <a:off x="719138" y="2963863"/>
            <a:ext cx="17954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eaLnBrk="0" hangingPunct="0"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Интересна</a:t>
            </a:r>
          </a:p>
          <a:p>
            <a:pPr algn="l" eaLnBrk="0" hangingPunct="0"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учащимся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2" name="Text Box 15"/>
          <p:cNvSpPr txBox="1">
            <a:spLocks noChangeArrowheads="1"/>
          </p:cNvSpPr>
          <p:nvPr/>
        </p:nvSpPr>
        <p:spPr bwMode="black">
          <a:xfrm>
            <a:off x="3048000" y="5867400"/>
            <a:ext cx="264953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Жизненный опыт учащихся</a:t>
            </a:r>
            <a:endParaRPr lang="en-US" sz="24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54" name="Picture 11" descr="C:\Documents and Settings\Дворко\Рабочий стол\анимация\200604559.jp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325775">
            <a:off x="7694655" y="4956824"/>
            <a:ext cx="820502" cy="1438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522982"/>
            <a:ext cx="717760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Задача из учебника</a:t>
            </a:r>
            <a:endParaRPr lang="ru-RU" sz="2400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Чему равны боковые стороны равнобедренного треугольника АВС, если АС = 8 см, а высота ВН = 3 см ?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323528" y="1618928"/>
            <a:ext cx="8389440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Практико-ориентированная задача 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строительстве домов и коттеджей часто встает вопрос о длине стропил для крыши, если уже изготовлены балки.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Например: в доме задумано построить двускатную крышу. Какой длины должны быть стропила, если изготовлены балки, равные длине стены 8 м и высоте крыши 3 м?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7" name="Picture 3" descr="C:\Users\1\Desktop\2017-2018\ВСЕ ПОДРЯД2\2109318984533d2584e198e7.78719969_articles_main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3736504"/>
            <a:ext cx="3429000" cy="2664296"/>
          </a:xfrm>
          <a:prstGeom prst="rect">
            <a:avLst/>
          </a:prstGeom>
          <a:noFill/>
        </p:spPr>
      </p:pic>
      <p:pic>
        <p:nvPicPr>
          <p:cNvPr id="16388" name="Picture 4" descr="C:\Users\1\Desktop\2017-2018\ВСЕ ПОДРЯД2\ТРЕУГОЛЬНИК2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70040" y="3921768"/>
            <a:ext cx="4440560" cy="2479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Oval 2"/>
          <p:cNvSpPr>
            <a:spLocks noChangeArrowheads="1"/>
          </p:cNvSpPr>
          <p:nvPr/>
        </p:nvSpPr>
        <p:spPr bwMode="gray">
          <a:xfrm>
            <a:off x="2514600" y="2271713"/>
            <a:ext cx="2743200" cy="2743200"/>
          </a:xfrm>
          <a:prstGeom prst="ellipse">
            <a:avLst/>
          </a:prstGeom>
          <a:solidFill>
            <a:srgbClr val="FFFFFF">
              <a:alpha val="79999"/>
            </a:srgb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19" name="Oval 3"/>
          <p:cNvSpPr>
            <a:spLocks noChangeArrowheads="1"/>
          </p:cNvSpPr>
          <p:nvPr/>
        </p:nvSpPr>
        <p:spPr bwMode="gray">
          <a:xfrm>
            <a:off x="3657600" y="2786063"/>
            <a:ext cx="1619250" cy="1619250"/>
          </a:xfrm>
          <a:prstGeom prst="ellipse">
            <a:avLst/>
          </a:prstGeom>
          <a:solidFill>
            <a:srgbClr val="DCDCDC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gray">
          <a:xfrm flipV="1">
            <a:off x="2971800" y="3643312"/>
            <a:ext cx="1447800" cy="904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gray">
          <a:xfrm>
            <a:off x="3733800" y="2424113"/>
            <a:ext cx="914400" cy="914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gray">
          <a:xfrm flipH="1">
            <a:off x="3829050" y="3948113"/>
            <a:ext cx="819150" cy="1409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gray">
          <a:xfrm flipV="1">
            <a:off x="5029200" y="3733800"/>
            <a:ext cx="838200" cy="76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gray">
          <a:xfrm flipV="1">
            <a:off x="5029200" y="2576513"/>
            <a:ext cx="533400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5" name="Oval 9"/>
          <p:cNvSpPr>
            <a:spLocks noChangeArrowheads="1"/>
          </p:cNvSpPr>
          <p:nvPr/>
        </p:nvSpPr>
        <p:spPr bwMode="gray">
          <a:xfrm>
            <a:off x="4295775" y="3176588"/>
            <a:ext cx="895350" cy="895350"/>
          </a:xfrm>
          <a:prstGeom prst="ellipse">
            <a:avLst/>
          </a:prstGeom>
          <a:solidFill>
            <a:srgbClr val="C0C0C0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474" name="Rectangle 10"/>
          <p:cNvSpPr>
            <a:spLocks noGrp="1" noChangeArrowheads="1"/>
          </p:cNvSpPr>
          <p:nvPr>
            <p:ph type="title"/>
          </p:nvPr>
        </p:nvSpPr>
        <p:spPr>
          <a:xfrm>
            <a:off x="1447800" y="304800"/>
            <a:ext cx="7848600" cy="947738"/>
          </a:xfrm>
        </p:spPr>
        <p:txBody>
          <a:bodyPr/>
          <a:lstStyle/>
          <a:p>
            <a:pPr>
              <a:defRPr/>
            </a:pPr>
            <a:r>
              <a:rPr lang="ru-RU" sz="4200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Этапы работы с задачей</a:t>
            </a:r>
            <a:endParaRPr lang="en-US" sz="4200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9227" name="Group 11"/>
          <p:cNvGrpSpPr>
            <a:grpSpLocks/>
          </p:cNvGrpSpPr>
          <p:nvPr/>
        </p:nvGrpSpPr>
        <p:grpSpPr bwMode="auto">
          <a:xfrm>
            <a:off x="2914650" y="1547813"/>
            <a:ext cx="1146175" cy="1384300"/>
            <a:chOff x="2064" y="1008"/>
            <a:chExt cx="722" cy="872"/>
          </a:xfrm>
        </p:grpSpPr>
        <p:sp>
          <p:nvSpPr>
            <p:cNvPr id="9364" name="Oval 12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9365" name="Group 13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9377" name="Picture 14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378" name="Oval 15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hlink">
                  <a:alpha val="50195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9379" name="Picture 16" descr="light_shadow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14285"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9380" name="Group 17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9381" name="Group 18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9387" name="AutoShape 19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388" name="AutoShape 20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389" name="AutoShape 21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390" name="AutoShape 22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382" name="Group 23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9383" name="AutoShape 24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384" name="AutoShape 25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385" name="AutoShape 26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386" name="AutoShape 27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9366" name="Group 28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9367" name="Group 29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9373" name="AutoShape 30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374" name="AutoShape 31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375" name="AutoShape 32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376" name="AutoShape 33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368" name="Group 34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9369" name="AutoShape 35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370" name="AutoShape 36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371" name="AutoShape 37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372" name="AutoShape 38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9228" name="Group 40"/>
          <p:cNvGrpSpPr>
            <a:grpSpLocks/>
          </p:cNvGrpSpPr>
          <p:nvPr/>
        </p:nvGrpSpPr>
        <p:grpSpPr bwMode="auto">
          <a:xfrm>
            <a:off x="2206625" y="3340100"/>
            <a:ext cx="1146175" cy="1384300"/>
            <a:chOff x="2064" y="1008"/>
            <a:chExt cx="722" cy="872"/>
          </a:xfrm>
        </p:grpSpPr>
        <p:sp>
          <p:nvSpPr>
            <p:cNvPr id="9337" name="Oval 41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9338" name="Group 42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9350" name="Picture 43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351" name="Oval 44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accent2">
                  <a:alpha val="50195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9352" name="Picture 45" descr="light_shadow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14285"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9353" name="Group 46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9354" name="Group 47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9360" name="AutoShape 48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361" name="AutoShape 49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362" name="AutoShape 50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363" name="AutoShape 51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355" name="Group 52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9356" name="AutoShape 53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357" name="AutoShape 54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358" name="AutoShape 55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359" name="AutoShape 56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9339" name="Group 57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9340" name="Group 58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9346" name="AutoShape 59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347" name="AutoShape 60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348" name="AutoShape 61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349" name="AutoShape 62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341" name="Group 63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9342" name="AutoShape 64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343" name="AutoShape 65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344" name="AutoShape 66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345" name="AutoShape 67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9229" name="Group 69"/>
          <p:cNvGrpSpPr>
            <a:grpSpLocks/>
          </p:cNvGrpSpPr>
          <p:nvPr/>
        </p:nvGrpSpPr>
        <p:grpSpPr bwMode="auto">
          <a:xfrm>
            <a:off x="3200400" y="4800600"/>
            <a:ext cx="1146175" cy="1384300"/>
            <a:chOff x="2064" y="1008"/>
            <a:chExt cx="722" cy="872"/>
          </a:xfrm>
        </p:grpSpPr>
        <p:sp>
          <p:nvSpPr>
            <p:cNvPr id="9310" name="Oval 70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9311" name="Group 71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9323" name="Picture 72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324" name="Oval 73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accent1">
                  <a:alpha val="50195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9325" name="Picture 74" descr="light_shadow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14285"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9326" name="Group 75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9327" name="Group 76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9333" name="AutoShape 77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334" name="AutoShape 78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335" name="AutoShape 79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336" name="AutoShape 80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328" name="Group 81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9329" name="AutoShape 82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330" name="AutoShape 83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331" name="AutoShape 84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332" name="AutoShape 85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9312" name="Group 86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9313" name="Group 87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9319" name="AutoShape 88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320" name="AutoShape 89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321" name="AutoShape 90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322" name="AutoShape 91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314" name="Group 92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9315" name="AutoShape 93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316" name="AutoShape 94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317" name="AutoShape 95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318" name="AutoShape 96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9230" name="Group 98"/>
          <p:cNvGrpSpPr>
            <a:grpSpLocks/>
          </p:cNvGrpSpPr>
          <p:nvPr/>
        </p:nvGrpSpPr>
        <p:grpSpPr bwMode="auto">
          <a:xfrm>
            <a:off x="5715000" y="3124200"/>
            <a:ext cx="1146175" cy="1384300"/>
            <a:chOff x="2064" y="1008"/>
            <a:chExt cx="722" cy="872"/>
          </a:xfrm>
        </p:grpSpPr>
        <p:sp>
          <p:nvSpPr>
            <p:cNvPr id="9283" name="Oval 99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9284" name="Group 100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9296" name="Picture 101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297" name="Oval 102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bg2">
                  <a:alpha val="50195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9298" name="Picture 103" descr="light_shadow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14285"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9299" name="Group 104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9300" name="Group 105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9306" name="AutoShape 106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307" name="AutoShape 107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308" name="AutoShape 108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309" name="AutoShape 109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301" name="Group 110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9302" name="AutoShape 111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303" name="AutoShape 112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304" name="AutoShape 113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305" name="AutoShape 114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9285" name="Group 115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9286" name="Group 116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9292" name="AutoShape 117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293" name="AutoShape 118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294" name="AutoShape 119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295" name="AutoShape 120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287" name="Group 121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9288" name="AutoShape 122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289" name="AutoShape 123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290" name="AutoShape 124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291" name="AutoShape 125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9231" name="Group 127"/>
          <p:cNvGrpSpPr>
            <a:grpSpLocks/>
          </p:cNvGrpSpPr>
          <p:nvPr/>
        </p:nvGrpSpPr>
        <p:grpSpPr bwMode="auto">
          <a:xfrm>
            <a:off x="5181600" y="1557338"/>
            <a:ext cx="1146175" cy="1384300"/>
            <a:chOff x="2064" y="1008"/>
            <a:chExt cx="722" cy="872"/>
          </a:xfrm>
        </p:grpSpPr>
        <p:sp>
          <p:nvSpPr>
            <p:cNvPr id="9256" name="Oval 128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9257" name="Group 129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9269" name="Picture 130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270" name="Oval 131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folHlink">
                  <a:alpha val="50195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9271" name="Picture 132" descr="light_shadow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14285"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9272" name="Group 133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9273" name="Group 134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9279" name="AutoShape 135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280" name="AutoShape 136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281" name="AutoShape 137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282" name="AutoShape 138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274" name="Group 139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9275" name="AutoShape 140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276" name="AutoShape 141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277" name="AutoShape 142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278" name="AutoShape 143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9258" name="Group 144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9259" name="Group 145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9265" name="AutoShape 146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266" name="AutoShape 147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267" name="AutoShape 148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268" name="AutoShape 149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260" name="Group 150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9261" name="AutoShape 151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262" name="AutoShape 152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263" name="AutoShape 153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264" name="AutoShape 154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8209" name="AutoShape 172"/>
          <p:cNvSpPr>
            <a:spLocks/>
          </p:cNvSpPr>
          <p:nvPr/>
        </p:nvSpPr>
        <p:spPr bwMode="auto">
          <a:xfrm>
            <a:off x="7177088" y="1828800"/>
            <a:ext cx="1966912" cy="533400"/>
          </a:xfrm>
          <a:prstGeom prst="accentCallout2">
            <a:avLst>
              <a:gd name="adj1" fmla="val 31167"/>
              <a:gd name="adj2" fmla="val -5046"/>
              <a:gd name="adj3" fmla="val 31167"/>
              <a:gd name="adj4" fmla="val -38907"/>
              <a:gd name="adj5" fmla="val 1246"/>
              <a:gd name="adj6" fmla="val -71134"/>
            </a:avLst>
          </a:prstGeom>
          <a:noFill/>
          <a:ln w="12700">
            <a:solidFill>
              <a:schemeClr val="folHlink"/>
            </a:solidFill>
            <a:miter lim="800000"/>
            <a:headEnd/>
            <a:tailEnd type="diamond" w="med" len="med"/>
          </a:ln>
        </p:spPr>
        <p:txBody>
          <a:bodyPr anchor="ctr"/>
          <a:lstStyle/>
          <a:p>
            <a:pPr algn="l" eaLnBrk="0" hangingPunct="0"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Перевод текста на язык математики</a:t>
            </a:r>
            <a:endParaRPr lang="en-US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10" name="AutoShape 173"/>
          <p:cNvSpPr>
            <a:spLocks/>
          </p:cNvSpPr>
          <p:nvPr/>
        </p:nvSpPr>
        <p:spPr bwMode="auto">
          <a:xfrm>
            <a:off x="7162800" y="3200400"/>
            <a:ext cx="1814512" cy="863600"/>
          </a:xfrm>
          <a:prstGeom prst="accentCallout2">
            <a:avLst>
              <a:gd name="adj1" fmla="val 29148"/>
              <a:gd name="adj2" fmla="val -5046"/>
              <a:gd name="adj3" fmla="val 29148"/>
              <a:gd name="adj4" fmla="val -5046"/>
              <a:gd name="adj5" fmla="val 53381"/>
              <a:gd name="adj6" fmla="val -50199"/>
            </a:avLst>
          </a:prstGeom>
          <a:noFill/>
          <a:ln w="15875">
            <a:solidFill>
              <a:schemeClr val="bg2"/>
            </a:solidFill>
            <a:miter lim="800000"/>
            <a:headEnd/>
            <a:tailEnd type="diamond" w="med" len="med"/>
          </a:ln>
        </p:spPr>
        <p:txBody>
          <a:bodyPr anchor="ctr"/>
          <a:lstStyle/>
          <a:p>
            <a:pPr algn="l" eaLnBrk="0" hangingPunct="0"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Составление плана решения задачи</a:t>
            </a:r>
            <a:endParaRPr lang="en-US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11" name="AutoShape 174"/>
          <p:cNvSpPr>
            <a:spLocks/>
          </p:cNvSpPr>
          <p:nvPr/>
        </p:nvSpPr>
        <p:spPr bwMode="auto">
          <a:xfrm>
            <a:off x="228600" y="1600200"/>
            <a:ext cx="2514600" cy="1219200"/>
          </a:xfrm>
          <a:prstGeom prst="accentCallout2">
            <a:avLst>
              <a:gd name="adj1" fmla="val 26278"/>
              <a:gd name="adj2" fmla="val 104782"/>
              <a:gd name="adj3" fmla="val 26278"/>
              <a:gd name="adj4" fmla="val 114843"/>
              <a:gd name="adj5" fmla="val 56630"/>
              <a:gd name="adj6" fmla="val 130882"/>
            </a:avLst>
          </a:prstGeom>
          <a:solidFill>
            <a:schemeClr val="bg1">
              <a:lumMod val="40000"/>
              <a:lumOff val="60000"/>
            </a:schemeClr>
          </a:solidFill>
          <a:ln w="15875">
            <a:solidFill>
              <a:schemeClr val="hlink"/>
            </a:solidFill>
            <a:miter lim="800000"/>
            <a:headEnd/>
            <a:tailEnd type="diamond" w="med" len="med"/>
          </a:ln>
        </p:spPr>
        <p:txBody>
          <a:bodyPr anchor="ctr"/>
          <a:lstStyle/>
          <a:p>
            <a:pPr algn="r" eaLnBrk="0" hangingPunct="0"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Анализ текста задачи (математизация)</a:t>
            </a:r>
            <a:endParaRPr lang="en-US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12" name="AutoShape 175"/>
          <p:cNvSpPr>
            <a:spLocks/>
          </p:cNvSpPr>
          <p:nvPr/>
        </p:nvSpPr>
        <p:spPr bwMode="auto">
          <a:xfrm>
            <a:off x="0" y="3733800"/>
            <a:ext cx="1828800" cy="762000"/>
          </a:xfrm>
          <a:prstGeom prst="accentCallout2">
            <a:avLst>
              <a:gd name="adj1" fmla="val 26278"/>
              <a:gd name="adj2" fmla="val 104782"/>
              <a:gd name="adj3" fmla="val 26278"/>
              <a:gd name="adj4" fmla="val 118926"/>
              <a:gd name="adj5" fmla="val 17172"/>
              <a:gd name="adj6" fmla="val 152172"/>
            </a:avLst>
          </a:prstGeom>
          <a:noFill/>
          <a:ln w="15875">
            <a:solidFill>
              <a:schemeClr val="accent2"/>
            </a:solidFill>
            <a:miter lim="800000"/>
            <a:headEnd/>
            <a:tailEnd type="diamond" w="med" len="med"/>
          </a:ln>
        </p:spPr>
        <p:txBody>
          <a:bodyPr anchor="ctr"/>
          <a:lstStyle/>
          <a:p>
            <a:pPr algn="r" eaLnBrk="0" hangingPunct="0"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Установление отношений между данными и вопросом</a:t>
            </a:r>
            <a:endParaRPr lang="en-US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13" name="AutoShape 176"/>
          <p:cNvSpPr>
            <a:spLocks/>
          </p:cNvSpPr>
          <p:nvPr/>
        </p:nvSpPr>
        <p:spPr bwMode="auto">
          <a:xfrm>
            <a:off x="381000" y="5181600"/>
            <a:ext cx="2057399" cy="838200"/>
          </a:xfrm>
          <a:prstGeom prst="accentCallout2">
            <a:avLst>
              <a:gd name="adj1" fmla="val 29148"/>
              <a:gd name="adj2" fmla="val 105046"/>
              <a:gd name="adj3" fmla="val 29148"/>
              <a:gd name="adj4" fmla="val 105046"/>
              <a:gd name="adj5" fmla="val 25098"/>
              <a:gd name="adj6" fmla="val 163473"/>
            </a:avLst>
          </a:prstGeom>
          <a:noFill/>
          <a:ln w="15875">
            <a:solidFill>
              <a:schemeClr val="accent1"/>
            </a:solidFill>
            <a:miter lim="800000"/>
            <a:headEnd/>
            <a:tailEnd type="diamond" w="med" len="med"/>
          </a:ln>
        </p:spPr>
        <p:txBody>
          <a:bodyPr anchor="ctr"/>
          <a:lstStyle/>
          <a:p>
            <a:pPr algn="l" eaLnBrk="0" hangingPunct="0"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Осуществление плана решения задачи</a:t>
            </a:r>
            <a:endParaRPr lang="en-US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5" name="Line 6"/>
          <p:cNvSpPr>
            <a:spLocks noChangeShapeType="1"/>
          </p:cNvSpPr>
          <p:nvPr/>
        </p:nvSpPr>
        <p:spPr bwMode="gray">
          <a:xfrm>
            <a:off x="4800600" y="3810000"/>
            <a:ext cx="685800" cy="1143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9232" name="Group 156"/>
          <p:cNvGrpSpPr>
            <a:grpSpLocks/>
          </p:cNvGrpSpPr>
          <p:nvPr/>
        </p:nvGrpSpPr>
        <p:grpSpPr bwMode="auto">
          <a:xfrm rot="4976862" flipH="1">
            <a:off x="4483100" y="3351213"/>
            <a:ext cx="673100" cy="647700"/>
            <a:chOff x="1944" y="1111"/>
            <a:chExt cx="204" cy="196"/>
          </a:xfrm>
        </p:grpSpPr>
        <p:pic>
          <p:nvPicPr>
            <p:cNvPr id="9241" name="Picture 157" descr="circuler_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gray">
            <a:xfrm flipH="1">
              <a:off x="1961" y="1124"/>
              <a:ext cx="174" cy="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2622" name="Oval 158"/>
            <p:cNvSpPr>
              <a:spLocks noChangeArrowheads="1"/>
            </p:cNvSpPr>
            <p:nvPr/>
          </p:nvSpPr>
          <p:spPr bwMode="gray">
            <a:xfrm flipH="1">
              <a:off x="1962" y="1124"/>
              <a:ext cx="173" cy="172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>
                    <a:alpha val="50000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243" name="Group 159"/>
            <p:cNvGrpSpPr>
              <a:grpSpLocks/>
            </p:cNvGrpSpPr>
            <p:nvPr/>
          </p:nvGrpSpPr>
          <p:grpSpPr bwMode="auto">
            <a:xfrm rot="1297425" flipV="1">
              <a:off x="1971" y="1258"/>
              <a:ext cx="151" cy="37"/>
              <a:chOff x="2532" y="1051"/>
              <a:chExt cx="893" cy="246"/>
            </a:xfrm>
          </p:grpSpPr>
          <p:grpSp>
            <p:nvGrpSpPr>
              <p:cNvPr id="9246" name="Group 160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9252" name="AutoShape 161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253" name="AutoShape 162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254" name="AutoShape 163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255" name="AutoShape 164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247" name="Group 165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9248" name="AutoShape 166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249" name="AutoShape 167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250" name="AutoShape 168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251" name="AutoShape 169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9244" name="Arc 170"/>
            <p:cNvSpPr>
              <a:spLocks/>
            </p:cNvSpPr>
            <p:nvPr/>
          </p:nvSpPr>
          <p:spPr bwMode="gray">
            <a:xfrm rot="3847716">
              <a:off x="1948" y="1107"/>
              <a:ext cx="196" cy="204"/>
            </a:xfrm>
            <a:custGeom>
              <a:avLst/>
              <a:gdLst>
                <a:gd name="T0" fmla="*/ 0 w 43200"/>
                <a:gd name="T1" fmla="*/ 0 h 43155"/>
                <a:gd name="T2" fmla="*/ 0 w 43200"/>
                <a:gd name="T3" fmla="*/ 0 h 43155"/>
                <a:gd name="T4" fmla="*/ 0 w 43200"/>
                <a:gd name="T5" fmla="*/ 0 h 43155"/>
                <a:gd name="T6" fmla="*/ 0 60000 65536"/>
                <a:gd name="T7" fmla="*/ 0 60000 65536"/>
                <a:gd name="T8" fmla="*/ 0 60000 65536"/>
                <a:gd name="T9" fmla="*/ 0 w 43200"/>
                <a:gd name="T10" fmla="*/ 0 h 43155"/>
                <a:gd name="T11" fmla="*/ 43200 w 43200"/>
                <a:gd name="T12" fmla="*/ 43155 h 4315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3155" fill="none" extrusionOk="0">
                  <a:moveTo>
                    <a:pt x="3603" y="33544"/>
                  </a:moveTo>
                  <a:cubicBezTo>
                    <a:pt x="1253" y="30004"/>
                    <a:pt x="0" y="2584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2987"/>
                    <a:pt x="34359" y="42418"/>
                    <a:pt x="22995" y="43154"/>
                  </a:cubicBezTo>
                </a:path>
                <a:path w="43200" h="43155" stroke="0" extrusionOk="0">
                  <a:moveTo>
                    <a:pt x="3603" y="33544"/>
                  </a:moveTo>
                  <a:cubicBezTo>
                    <a:pt x="1253" y="30004"/>
                    <a:pt x="0" y="2584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2987"/>
                    <a:pt x="34359" y="42418"/>
                    <a:pt x="22995" y="43154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ysDot"/>
              <a:round/>
              <a:headEnd/>
              <a:tailEnd type="triangl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9245" name="Picture 171" descr="light_shadow1"/>
            <p:cNvPicPr>
              <a:picLocks noChangeAspect="1" noChangeArrowheads="1"/>
            </p:cNvPicPr>
            <p:nvPr/>
          </p:nvPicPr>
          <p:blipFill>
            <a:blip r:embed="rId5" cstate="print"/>
            <a:srcRect t="23740"/>
            <a:stretch>
              <a:fillRect/>
            </a:stretch>
          </p:blipFill>
          <p:spPr bwMode="gray">
            <a:xfrm rot="2569845" flipH="1">
              <a:off x="2015" y="1139"/>
              <a:ext cx="129" cy="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05" name="Group 11"/>
          <p:cNvGrpSpPr>
            <a:grpSpLocks/>
          </p:cNvGrpSpPr>
          <p:nvPr/>
        </p:nvGrpSpPr>
        <p:grpSpPr bwMode="auto">
          <a:xfrm>
            <a:off x="5254625" y="4724400"/>
            <a:ext cx="1146175" cy="1384300"/>
            <a:chOff x="2064" y="1008"/>
            <a:chExt cx="722" cy="872"/>
          </a:xfrm>
        </p:grpSpPr>
        <p:sp>
          <p:nvSpPr>
            <p:cNvPr id="206" name="Oval 12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207" name="Group 13"/>
            <p:cNvGrpSpPr>
              <a:grpSpLocks/>
            </p:cNvGrpSpPr>
            <p:nvPr/>
          </p:nvGrpSpPr>
          <p:grpSpPr bwMode="auto">
            <a:xfrm>
              <a:off x="2086" y="1032"/>
              <a:ext cx="680" cy="845"/>
              <a:chOff x="3975" y="1593"/>
              <a:chExt cx="931" cy="1157"/>
            </a:xfrm>
          </p:grpSpPr>
          <p:pic>
            <p:nvPicPr>
              <p:cNvPr id="219" name="Picture 14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20" name="Oval 15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hlink">
                  <a:alpha val="50195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221" name="Picture 16" descr="light_shadow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14285"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222" name="Group 17"/>
              <p:cNvGrpSpPr>
                <a:grpSpLocks/>
              </p:cNvGrpSpPr>
              <p:nvPr/>
            </p:nvGrpSpPr>
            <p:grpSpPr bwMode="auto">
              <a:xfrm rot="-3733502" flipH="1" flipV="1">
                <a:off x="4250" y="2244"/>
                <a:ext cx="820" cy="191"/>
                <a:chOff x="2529" y="1060"/>
                <a:chExt cx="893" cy="236"/>
              </a:xfrm>
            </p:grpSpPr>
            <p:grpSp>
              <p:nvGrpSpPr>
                <p:cNvPr id="223" name="Group 18"/>
                <p:cNvGrpSpPr>
                  <a:grpSpLocks/>
                </p:cNvGrpSpPr>
                <p:nvPr/>
              </p:nvGrpSpPr>
              <p:grpSpPr bwMode="auto">
                <a:xfrm>
                  <a:off x="2529" y="1060"/>
                  <a:ext cx="742" cy="186"/>
                  <a:chOff x="1565" y="2568"/>
                  <a:chExt cx="1118" cy="279"/>
                </a:xfrm>
              </p:grpSpPr>
              <p:sp>
                <p:nvSpPr>
                  <p:cNvPr id="229" name="AutoShape 19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30" name="AutoShape 20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31" name="AutoShape 21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32" name="AutoShape 22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24" name="Group 23"/>
                <p:cNvGrpSpPr>
                  <a:grpSpLocks/>
                </p:cNvGrpSpPr>
                <p:nvPr/>
              </p:nvGrpSpPr>
              <p:grpSpPr bwMode="auto">
                <a:xfrm rot="1353540">
                  <a:off x="2680" y="1110"/>
                  <a:ext cx="742" cy="186"/>
                  <a:chOff x="1565" y="2568"/>
                  <a:chExt cx="1118" cy="279"/>
                </a:xfrm>
              </p:grpSpPr>
              <p:sp>
                <p:nvSpPr>
                  <p:cNvPr id="225" name="AutoShape 24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26" name="AutoShape 25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27" name="AutoShape 26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28" name="AutoShape 27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208" name="Group 28"/>
            <p:cNvGrpSpPr>
              <a:grpSpLocks/>
            </p:cNvGrpSpPr>
            <p:nvPr/>
          </p:nvGrpSpPr>
          <p:grpSpPr bwMode="auto">
            <a:xfrm rot="-3733502" flipH="1" flipV="1">
              <a:off x="2364" y="1507"/>
              <a:ext cx="527" cy="122"/>
              <a:chOff x="2529" y="1060"/>
              <a:chExt cx="893" cy="236"/>
            </a:xfrm>
          </p:grpSpPr>
          <p:grpSp>
            <p:nvGrpSpPr>
              <p:cNvPr id="209" name="Group 29"/>
              <p:cNvGrpSpPr>
                <a:grpSpLocks/>
              </p:cNvGrpSpPr>
              <p:nvPr/>
            </p:nvGrpSpPr>
            <p:grpSpPr bwMode="auto">
              <a:xfrm>
                <a:off x="2529" y="1060"/>
                <a:ext cx="742" cy="186"/>
                <a:chOff x="1565" y="2568"/>
                <a:chExt cx="1118" cy="279"/>
              </a:xfrm>
            </p:grpSpPr>
            <p:sp>
              <p:nvSpPr>
                <p:cNvPr id="215" name="AutoShape 30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6" name="AutoShape 31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7" name="AutoShape 32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8" name="AutoShape 33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210" name="Group 34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211" name="AutoShape 35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2" name="AutoShape 36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3" name="AutoShape 37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4" name="AutoShape 38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176" name="AutoShape 173"/>
          <p:cNvSpPr>
            <a:spLocks/>
          </p:cNvSpPr>
          <p:nvPr/>
        </p:nvSpPr>
        <p:spPr bwMode="auto">
          <a:xfrm>
            <a:off x="7086600" y="5105400"/>
            <a:ext cx="2057400" cy="863600"/>
          </a:xfrm>
          <a:prstGeom prst="accentCallout2">
            <a:avLst>
              <a:gd name="adj1" fmla="val 29148"/>
              <a:gd name="adj2" fmla="val -5046"/>
              <a:gd name="adj3" fmla="val 29148"/>
              <a:gd name="adj4" fmla="val -5046"/>
              <a:gd name="adj5" fmla="val 28467"/>
              <a:gd name="adj6" fmla="val -50199"/>
            </a:avLst>
          </a:prstGeom>
          <a:noFill/>
          <a:ln w="15875">
            <a:solidFill>
              <a:schemeClr val="bg2"/>
            </a:solidFill>
            <a:miter lim="800000"/>
            <a:headEnd/>
            <a:tailEnd type="diamond" w="med" len="med"/>
          </a:ln>
        </p:spPr>
        <p:txBody>
          <a:bodyPr anchor="ctr"/>
          <a:lstStyle/>
          <a:p>
            <a:pPr algn="l" eaLnBrk="0" hangingPunct="0"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6. Проверка и оценка решения задачи</a:t>
            </a:r>
            <a:endParaRPr lang="en-US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9"/>
          <p:cNvSpPr>
            <a:spLocks noChangeArrowheads="1"/>
          </p:cNvSpPr>
          <p:nvPr/>
        </p:nvSpPr>
        <p:spPr bwMode="auto">
          <a:xfrm>
            <a:off x="4800600" y="2286000"/>
            <a:ext cx="4019550" cy="3962400"/>
          </a:xfrm>
          <a:prstGeom prst="roundRect">
            <a:avLst>
              <a:gd name="adj" fmla="val 5208"/>
            </a:avLst>
          </a:prstGeom>
          <a:solidFill>
            <a:srgbClr val="FCFCFC">
              <a:alpha val="70195"/>
            </a:srgbClr>
          </a:solidFill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2292" name="Group 5"/>
          <p:cNvGrpSpPr>
            <a:grpSpLocks/>
          </p:cNvGrpSpPr>
          <p:nvPr/>
        </p:nvGrpSpPr>
        <p:grpSpPr bwMode="auto">
          <a:xfrm>
            <a:off x="914400" y="3352800"/>
            <a:ext cx="3003550" cy="2771775"/>
            <a:chOff x="862" y="713"/>
            <a:chExt cx="3780" cy="3490"/>
          </a:xfrm>
        </p:grpSpPr>
        <p:grpSp>
          <p:nvGrpSpPr>
            <p:cNvPr id="12301" name="Group 6"/>
            <p:cNvGrpSpPr>
              <a:grpSpLocks/>
            </p:cNvGrpSpPr>
            <p:nvPr/>
          </p:nvGrpSpPr>
          <p:grpSpPr bwMode="auto">
            <a:xfrm>
              <a:off x="1082" y="2210"/>
              <a:ext cx="3406" cy="1993"/>
              <a:chOff x="1082" y="2355"/>
              <a:chExt cx="3406" cy="1993"/>
            </a:xfrm>
          </p:grpSpPr>
          <p:sp>
            <p:nvSpPr>
              <p:cNvPr id="12314" name="Freeform 7"/>
              <p:cNvSpPr>
                <a:spLocks/>
              </p:cNvSpPr>
              <p:nvPr/>
            </p:nvSpPr>
            <p:spPr bwMode="gray">
              <a:xfrm>
                <a:off x="1082" y="3026"/>
                <a:ext cx="1338" cy="1322"/>
              </a:xfrm>
              <a:custGeom>
                <a:avLst/>
                <a:gdLst>
                  <a:gd name="T0" fmla="*/ 55 w 1323"/>
                  <a:gd name="T1" fmla="*/ 367 h 1322"/>
                  <a:gd name="T2" fmla="*/ 1384 w 1323"/>
                  <a:gd name="T3" fmla="*/ 1322 h 1322"/>
                  <a:gd name="T4" fmla="*/ 1384 w 1323"/>
                  <a:gd name="T5" fmla="*/ 974 h 1322"/>
                  <a:gd name="T6" fmla="*/ 0 w 1323"/>
                  <a:gd name="T7" fmla="*/ 0 h 1322"/>
                  <a:gd name="T8" fmla="*/ 55 w 1323"/>
                  <a:gd name="T9" fmla="*/ 367 h 13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23"/>
                  <a:gd name="T16" fmla="*/ 0 h 1322"/>
                  <a:gd name="T17" fmla="*/ 1323 w 1323"/>
                  <a:gd name="T18" fmla="*/ 1322 h 13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23" h="1322">
                    <a:moveTo>
                      <a:pt x="51" y="367"/>
                    </a:moveTo>
                    <a:lnTo>
                      <a:pt x="1323" y="1322"/>
                    </a:lnTo>
                    <a:lnTo>
                      <a:pt x="1323" y="974"/>
                    </a:lnTo>
                    <a:lnTo>
                      <a:pt x="0" y="0"/>
                    </a:lnTo>
                    <a:lnTo>
                      <a:pt x="51" y="367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15" name="Freeform 8"/>
              <p:cNvSpPr>
                <a:spLocks/>
              </p:cNvSpPr>
              <p:nvPr/>
            </p:nvSpPr>
            <p:spPr bwMode="gray">
              <a:xfrm>
                <a:off x="2405" y="2924"/>
                <a:ext cx="2083" cy="1418"/>
              </a:xfrm>
              <a:custGeom>
                <a:avLst/>
                <a:gdLst>
                  <a:gd name="T0" fmla="*/ 0 w 2083"/>
                  <a:gd name="T1" fmla="*/ 1070 h 1418"/>
                  <a:gd name="T2" fmla="*/ 2083 w 2083"/>
                  <a:gd name="T3" fmla="*/ 0 h 1418"/>
                  <a:gd name="T4" fmla="*/ 2045 w 2083"/>
                  <a:gd name="T5" fmla="*/ 355 h 1418"/>
                  <a:gd name="T6" fmla="*/ 7 w 2083"/>
                  <a:gd name="T7" fmla="*/ 1418 h 1418"/>
                  <a:gd name="T8" fmla="*/ 0 w 2083"/>
                  <a:gd name="T9" fmla="*/ 1070 h 14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83"/>
                  <a:gd name="T16" fmla="*/ 0 h 1418"/>
                  <a:gd name="T17" fmla="*/ 2083 w 2083"/>
                  <a:gd name="T18" fmla="*/ 1418 h 14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83" h="1418">
                    <a:moveTo>
                      <a:pt x="0" y="1070"/>
                    </a:moveTo>
                    <a:lnTo>
                      <a:pt x="2083" y="0"/>
                    </a:lnTo>
                    <a:lnTo>
                      <a:pt x="2045" y="355"/>
                    </a:lnTo>
                    <a:lnTo>
                      <a:pt x="7" y="1418"/>
                    </a:lnTo>
                    <a:lnTo>
                      <a:pt x="0" y="107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16" name="Freeform 9"/>
              <p:cNvSpPr>
                <a:spLocks/>
              </p:cNvSpPr>
              <p:nvPr/>
            </p:nvSpPr>
            <p:spPr bwMode="gray">
              <a:xfrm>
                <a:off x="1082" y="2355"/>
                <a:ext cx="3406" cy="1639"/>
              </a:xfrm>
              <a:custGeom>
                <a:avLst/>
                <a:gdLst>
                  <a:gd name="T0" fmla="*/ 1323 w 3406"/>
                  <a:gd name="T1" fmla="*/ 1639 h 1639"/>
                  <a:gd name="T2" fmla="*/ 0 w 3406"/>
                  <a:gd name="T3" fmla="*/ 671 h 1639"/>
                  <a:gd name="T4" fmla="*/ 1969 w 3406"/>
                  <a:gd name="T5" fmla="*/ 0 h 1639"/>
                  <a:gd name="T6" fmla="*/ 3406 w 3406"/>
                  <a:gd name="T7" fmla="*/ 569 h 1639"/>
                  <a:gd name="T8" fmla="*/ 1323 w 3406"/>
                  <a:gd name="T9" fmla="*/ 1639 h 16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06"/>
                  <a:gd name="T16" fmla="*/ 0 h 1639"/>
                  <a:gd name="T17" fmla="*/ 3406 w 3406"/>
                  <a:gd name="T18" fmla="*/ 1639 h 16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06" h="1639">
                    <a:moveTo>
                      <a:pt x="1323" y="1639"/>
                    </a:moveTo>
                    <a:lnTo>
                      <a:pt x="0" y="671"/>
                    </a:lnTo>
                    <a:lnTo>
                      <a:pt x="1969" y="0"/>
                    </a:lnTo>
                    <a:lnTo>
                      <a:pt x="3406" y="569"/>
                    </a:lnTo>
                    <a:lnTo>
                      <a:pt x="1323" y="1639"/>
                    </a:lnTo>
                    <a:close/>
                  </a:path>
                </a:pathLst>
              </a:custGeom>
              <a:solidFill>
                <a:srgbClr val="969696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2302" name="Group 10"/>
            <p:cNvGrpSpPr>
              <a:grpSpLocks/>
            </p:cNvGrpSpPr>
            <p:nvPr/>
          </p:nvGrpSpPr>
          <p:grpSpPr bwMode="auto">
            <a:xfrm>
              <a:off x="1009" y="1723"/>
              <a:ext cx="3527" cy="1993"/>
              <a:chOff x="1082" y="2355"/>
              <a:chExt cx="3406" cy="1993"/>
            </a:xfrm>
          </p:grpSpPr>
          <p:sp>
            <p:nvSpPr>
              <p:cNvPr id="12311" name="Freeform 11"/>
              <p:cNvSpPr>
                <a:spLocks/>
              </p:cNvSpPr>
              <p:nvPr/>
            </p:nvSpPr>
            <p:spPr bwMode="gray">
              <a:xfrm>
                <a:off x="1082" y="3026"/>
                <a:ext cx="1338" cy="1322"/>
              </a:xfrm>
              <a:custGeom>
                <a:avLst/>
                <a:gdLst>
                  <a:gd name="T0" fmla="*/ 55 w 1323"/>
                  <a:gd name="T1" fmla="*/ 367 h 1322"/>
                  <a:gd name="T2" fmla="*/ 1384 w 1323"/>
                  <a:gd name="T3" fmla="*/ 1322 h 1322"/>
                  <a:gd name="T4" fmla="*/ 1384 w 1323"/>
                  <a:gd name="T5" fmla="*/ 974 h 1322"/>
                  <a:gd name="T6" fmla="*/ 0 w 1323"/>
                  <a:gd name="T7" fmla="*/ 0 h 1322"/>
                  <a:gd name="T8" fmla="*/ 55 w 1323"/>
                  <a:gd name="T9" fmla="*/ 367 h 13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23"/>
                  <a:gd name="T16" fmla="*/ 0 h 1322"/>
                  <a:gd name="T17" fmla="*/ 1323 w 1323"/>
                  <a:gd name="T18" fmla="*/ 1322 h 13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23" h="1322">
                    <a:moveTo>
                      <a:pt x="51" y="367"/>
                    </a:moveTo>
                    <a:lnTo>
                      <a:pt x="1323" y="1322"/>
                    </a:lnTo>
                    <a:lnTo>
                      <a:pt x="1323" y="974"/>
                    </a:lnTo>
                    <a:lnTo>
                      <a:pt x="0" y="0"/>
                    </a:lnTo>
                    <a:lnTo>
                      <a:pt x="51" y="367"/>
                    </a:lnTo>
                    <a:close/>
                  </a:path>
                </a:pathLst>
              </a:custGeom>
              <a:solidFill>
                <a:srgbClr val="B2B2B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12" name="Freeform 12"/>
              <p:cNvSpPr>
                <a:spLocks/>
              </p:cNvSpPr>
              <p:nvPr/>
            </p:nvSpPr>
            <p:spPr bwMode="gray">
              <a:xfrm>
                <a:off x="2405" y="2924"/>
                <a:ext cx="2083" cy="1418"/>
              </a:xfrm>
              <a:custGeom>
                <a:avLst/>
                <a:gdLst>
                  <a:gd name="T0" fmla="*/ 0 w 2083"/>
                  <a:gd name="T1" fmla="*/ 1070 h 1418"/>
                  <a:gd name="T2" fmla="*/ 2083 w 2083"/>
                  <a:gd name="T3" fmla="*/ 0 h 1418"/>
                  <a:gd name="T4" fmla="*/ 2045 w 2083"/>
                  <a:gd name="T5" fmla="*/ 355 h 1418"/>
                  <a:gd name="T6" fmla="*/ 7 w 2083"/>
                  <a:gd name="T7" fmla="*/ 1418 h 1418"/>
                  <a:gd name="T8" fmla="*/ 0 w 2083"/>
                  <a:gd name="T9" fmla="*/ 1070 h 14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83"/>
                  <a:gd name="T16" fmla="*/ 0 h 1418"/>
                  <a:gd name="T17" fmla="*/ 2083 w 2083"/>
                  <a:gd name="T18" fmla="*/ 1418 h 14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83" h="1418">
                    <a:moveTo>
                      <a:pt x="0" y="1070"/>
                    </a:moveTo>
                    <a:lnTo>
                      <a:pt x="2083" y="0"/>
                    </a:lnTo>
                    <a:lnTo>
                      <a:pt x="2045" y="355"/>
                    </a:lnTo>
                    <a:lnTo>
                      <a:pt x="7" y="1418"/>
                    </a:lnTo>
                    <a:lnTo>
                      <a:pt x="0" y="107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13" name="Freeform 13"/>
              <p:cNvSpPr>
                <a:spLocks/>
              </p:cNvSpPr>
              <p:nvPr/>
            </p:nvSpPr>
            <p:spPr bwMode="gray">
              <a:xfrm>
                <a:off x="1082" y="2355"/>
                <a:ext cx="3406" cy="1639"/>
              </a:xfrm>
              <a:custGeom>
                <a:avLst/>
                <a:gdLst>
                  <a:gd name="T0" fmla="*/ 1323 w 3406"/>
                  <a:gd name="T1" fmla="*/ 1639 h 1639"/>
                  <a:gd name="T2" fmla="*/ 0 w 3406"/>
                  <a:gd name="T3" fmla="*/ 671 h 1639"/>
                  <a:gd name="T4" fmla="*/ 1969 w 3406"/>
                  <a:gd name="T5" fmla="*/ 0 h 1639"/>
                  <a:gd name="T6" fmla="*/ 3406 w 3406"/>
                  <a:gd name="T7" fmla="*/ 569 h 1639"/>
                  <a:gd name="T8" fmla="*/ 1323 w 3406"/>
                  <a:gd name="T9" fmla="*/ 1639 h 16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06"/>
                  <a:gd name="T16" fmla="*/ 0 h 1639"/>
                  <a:gd name="T17" fmla="*/ 3406 w 3406"/>
                  <a:gd name="T18" fmla="*/ 1639 h 16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06" h="1639">
                    <a:moveTo>
                      <a:pt x="1323" y="1639"/>
                    </a:moveTo>
                    <a:lnTo>
                      <a:pt x="0" y="671"/>
                    </a:lnTo>
                    <a:lnTo>
                      <a:pt x="1969" y="0"/>
                    </a:lnTo>
                    <a:lnTo>
                      <a:pt x="3406" y="569"/>
                    </a:lnTo>
                    <a:lnTo>
                      <a:pt x="1323" y="1639"/>
                    </a:lnTo>
                    <a:close/>
                  </a:path>
                </a:pathLst>
              </a:custGeom>
              <a:solidFill>
                <a:srgbClr val="B4B4B4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2303" name="Group 14"/>
            <p:cNvGrpSpPr>
              <a:grpSpLocks/>
            </p:cNvGrpSpPr>
            <p:nvPr/>
          </p:nvGrpSpPr>
          <p:grpSpPr bwMode="auto">
            <a:xfrm>
              <a:off x="935" y="1219"/>
              <a:ext cx="3653" cy="1993"/>
              <a:chOff x="1082" y="2355"/>
              <a:chExt cx="3406" cy="1993"/>
            </a:xfrm>
          </p:grpSpPr>
          <p:sp>
            <p:nvSpPr>
              <p:cNvPr id="12308" name="Freeform 15"/>
              <p:cNvSpPr>
                <a:spLocks/>
              </p:cNvSpPr>
              <p:nvPr/>
            </p:nvSpPr>
            <p:spPr bwMode="gray">
              <a:xfrm>
                <a:off x="1082" y="3026"/>
                <a:ext cx="1338" cy="1322"/>
              </a:xfrm>
              <a:custGeom>
                <a:avLst/>
                <a:gdLst>
                  <a:gd name="T0" fmla="*/ 55 w 1323"/>
                  <a:gd name="T1" fmla="*/ 367 h 1322"/>
                  <a:gd name="T2" fmla="*/ 1384 w 1323"/>
                  <a:gd name="T3" fmla="*/ 1322 h 1322"/>
                  <a:gd name="T4" fmla="*/ 1384 w 1323"/>
                  <a:gd name="T5" fmla="*/ 974 h 1322"/>
                  <a:gd name="T6" fmla="*/ 0 w 1323"/>
                  <a:gd name="T7" fmla="*/ 0 h 1322"/>
                  <a:gd name="T8" fmla="*/ 55 w 1323"/>
                  <a:gd name="T9" fmla="*/ 367 h 13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23"/>
                  <a:gd name="T16" fmla="*/ 0 h 1322"/>
                  <a:gd name="T17" fmla="*/ 1323 w 1323"/>
                  <a:gd name="T18" fmla="*/ 1322 h 13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23" h="1322">
                    <a:moveTo>
                      <a:pt x="51" y="367"/>
                    </a:moveTo>
                    <a:lnTo>
                      <a:pt x="1323" y="1322"/>
                    </a:lnTo>
                    <a:lnTo>
                      <a:pt x="1323" y="974"/>
                    </a:lnTo>
                    <a:lnTo>
                      <a:pt x="0" y="0"/>
                    </a:lnTo>
                    <a:lnTo>
                      <a:pt x="51" y="367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09" name="Freeform 16"/>
              <p:cNvSpPr>
                <a:spLocks/>
              </p:cNvSpPr>
              <p:nvPr/>
            </p:nvSpPr>
            <p:spPr bwMode="gray">
              <a:xfrm>
                <a:off x="2405" y="2924"/>
                <a:ext cx="2083" cy="1418"/>
              </a:xfrm>
              <a:custGeom>
                <a:avLst/>
                <a:gdLst>
                  <a:gd name="T0" fmla="*/ 0 w 2083"/>
                  <a:gd name="T1" fmla="*/ 1070 h 1418"/>
                  <a:gd name="T2" fmla="*/ 2083 w 2083"/>
                  <a:gd name="T3" fmla="*/ 0 h 1418"/>
                  <a:gd name="T4" fmla="*/ 2045 w 2083"/>
                  <a:gd name="T5" fmla="*/ 355 h 1418"/>
                  <a:gd name="T6" fmla="*/ 7 w 2083"/>
                  <a:gd name="T7" fmla="*/ 1418 h 1418"/>
                  <a:gd name="T8" fmla="*/ 0 w 2083"/>
                  <a:gd name="T9" fmla="*/ 1070 h 14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83"/>
                  <a:gd name="T16" fmla="*/ 0 h 1418"/>
                  <a:gd name="T17" fmla="*/ 2083 w 2083"/>
                  <a:gd name="T18" fmla="*/ 1418 h 14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83" h="1418">
                    <a:moveTo>
                      <a:pt x="0" y="1070"/>
                    </a:moveTo>
                    <a:lnTo>
                      <a:pt x="2083" y="0"/>
                    </a:lnTo>
                    <a:lnTo>
                      <a:pt x="2045" y="355"/>
                    </a:lnTo>
                    <a:lnTo>
                      <a:pt x="7" y="1418"/>
                    </a:lnTo>
                    <a:lnTo>
                      <a:pt x="0" y="107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10" name="Freeform 17"/>
              <p:cNvSpPr>
                <a:spLocks/>
              </p:cNvSpPr>
              <p:nvPr/>
            </p:nvSpPr>
            <p:spPr bwMode="gray">
              <a:xfrm>
                <a:off x="1082" y="2355"/>
                <a:ext cx="3406" cy="1639"/>
              </a:xfrm>
              <a:custGeom>
                <a:avLst/>
                <a:gdLst>
                  <a:gd name="T0" fmla="*/ 1323 w 3406"/>
                  <a:gd name="T1" fmla="*/ 1639 h 1639"/>
                  <a:gd name="T2" fmla="*/ 0 w 3406"/>
                  <a:gd name="T3" fmla="*/ 671 h 1639"/>
                  <a:gd name="T4" fmla="*/ 1969 w 3406"/>
                  <a:gd name="T5" fmla="*/ 0 h 1639"/>
                  <a:gd name="T6" fmla="*/ 3406 w 3406"/>
                  <a:gd name="T7" fmla="*/ 569 h 1639"/>
                  <a:gd name="T8" fmla="*/ 1323 w 3406"/>
                  <a:gd name="T9" fmla="*/ 1639 h 16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06"/>
                  <a:gd name="T16" fmla="*/ 0 h 1639"/>
                  <a:gd name="T17" fmla="*/ 3406 w 3406"/>
                  <a:gd name="T18" fmla="*/ 1639 h 16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06" h="1639">
                    <a:moveTo>
                      <a:pt x="1323" y="1639"/>
                    </a:moveTo>
                    <a:lnTo>
                      <a:pt x="0" y="671"/>
                    </a:lnTo>
                    <a:lnTo>
                      <a:pt x="1969" y="0"/>
                    </a:lnTo>
                    <a:lnTo>
                      <a:pt x="3406" y="569"/>
                    </a:lnTo>
                    <a:lnTo>
                      <a:pt x="1323" y="1639"/>
                    </a:lnTo>
                    <a:close/>
                  </a:path>
                </a:pathLst>
              </a:custGeom>
              <a:solidFill>
                <a:srgbClr val="DDDDDD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2304" name="Group 18"/>
            <p:cNvGrpSpPr>
              <a:grpSpLocks/>
            </p:cNvGrpSpPr>
            <p:nvPr/>
          </p:nvGrpSpPr>
          <p:grpSpPr bwMode="auto">
            <a:xfrm>
              <a:off x="862" y="713"/>
              <a:ext cx="3780" cy="1993"/>
              <a:chOff x="1082" y="2355"/>
              <a:chExt cx="3406" cy="1993"/>
            </a:xfrm>
          </p:grpSpPr>
          <p:sp>
            <p:nvSpPr>
              <p:cNvPr id="12305" name="Freeform 19"/>
              <p:cNvSpPr>
                <a:spLocks/>
              </p:cNvSpPr>
              <p:nvPr/>
            </p:nvSpPr>
            <p:spPr bwMode="gray">
              <a:xfrm>
                <a:off x="1082" y="3026"/>
                <a:ext cx="1338" cy="1322"/>
              </a:xfrm>
              <a:custGeom>
                <a:avLst/>
                <a:gdLst>
                  <a:gd name="T0" fmla="*/ 55 w 1323"/>
                  <a:gd name="T1" fmla="*/ 367 h 1322"/>
                  <a:gd name="T2" fmla="*/ 1384 w 1323"/>
                  <a:gd name="T3" fmla="*/ 1322 h 1322"/>
                  <a:gd name="T4" fmla="*/ 1384 w 1323"/>
                  <a:gd name="T5" fmla="*/ 974 h 1322"/>
                  <a:gd name="T6" fmla="*/ 0 w 1323"/>
                  <a:gd name="T7" fmla="*/ 0 h 1322"/>
                  <a:gd name="T8" fmla="*/ 55 w 1323"/>
                  <a:gd name="T9" fmla="*/ 367 h 13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23"/>
                  <a:gd name="T16" fmla="*/ 0 h 1322"/>
                  <a:gd name="T17" fmla="*/ 1323 w 1323"/>
                  <a:gd name="T18" fmla="*/ 1322 h 13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23" h="1322">
                    <a:moveTo>
                      <a:pt x="51" y="367"/>
                    </a:moveTo>
                    <a:lnTo>
                      <a:pt x="1323" y="1322"/>
                    </a:lnTo>
                    <a:lnTo>
                      <a:pt x="1323" y="974"/>
                    </a:lnTo>
                    <a:lnTo>
                      <a:pt x="0" y="0"/>
                    </a:lnTo>
                    <a:lnTo>
                      <a:pt x="51" y="367"/>
                    </a:lnTo>
                    <a:close/>
                  </a:path>
                </a:pathLst>
              </a:custGeom>
              <a:solidFill>
                <a:srgbClr val="DDDDDD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06" name="Freeform 20"/>
              <p:cNvSpPr>
                <a:spLocks/>
              </p:cNvSpPr>
              <p:nvPr/>
            </p:nvSpPr>
            <p:spPr bwMode="gray">
              <a:xfrm>
                <a:off x="2405" y="2924"/>
                <a:ext cx="2083" cy="1418"/>
              </a:xfrm>
              <a:custGeom>
                <a:avLst/>
                <a:gdLst>
                  <a:gd name="T0" fmla="*/ 0 w 2083"/>
                  <a:gd name="T1" fmla="*/ 1070 h 1418"/>
                  <a:gd name="T2" fmla="*/ 2083 w 2083"/>
                  <a:gd name="T3" fmla="*/ 0 h 1418"/>
                  <a:gd name="T4" fmla="*/ 2045 w 2083"/>
                  <a:gd name="T5" fmla="*/ 355 h 1418"/>
                  <a:gd name="T6" fmla="*/ 7 w 2083"/>
                  <a:gd name="T7" fmla="*/ 1418 h 1418"/>
                  <a:gd name="T8" fmla="*/ 0 w 2083"/>
                  <a:gd name="T9" fmla="*/ 1070 h 14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83"/>
                  <a:gd name="T16" fmla="*/ 0 h 1418"/>
                  <a:gd name="T17" fmla="*/ 2083 w 2083"/>
                  <a:gd name="T18" fmla="*/ 1418 h 14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83" h="1418">
                    <a:moveTo>
                      <a:pt x="0" y="1070"/>
                    </a:moveTo>
                    <a:lnTo>
                      <a:pt x="2083" y="0"/>
                    </a:lnTo>
                    <a:lnTo>
                      <a:pt x="2045" y="355"/>
                    </a:lnTo>
                    <a:lnTo>
                      <a:pt x="7" y="1418"/>
                    </a:lnTo>
                    <a:lnTo>
                      <a:pt x="0" y="107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07" name="Freeform 21"/>
              <p:cNvSpPr>
                <a:spLocks/>
              </p:cNvSpPr>
              <p:nvPr/>
            </p:nvSpPr>
            <p:spPr bwMode="gray">
              <a:xfrm>
                <a:off x="1082" y="2355"/>
                <a:ext cx="3406" cy="1639"/>
              </a:xfrm>
              <a:custGeom>
                <a:avLst/>
                <a:gdLst>
                  <a:gd name="T0" fmla="*/ 1323 w 3406"/>
                  <a:gd name="T1" fmla="*/ 1639 h 1639"/>
                  <a:gd name="T2" fmla="*/ 0 w 3406"/>
                  <a:gd name="T3" fmla="*/ 671 h 1639"/>
                  <a:gd name="T4" fmla="*/ 1969 w 3406"/>
                  <a:gd name="T5" fmla="*/ 0 h 1639"/>
                  <a:gd name="T6" fmla="*/ 3406 w 3406"/>
                  <a:gd name="T7" fmla="*/ 569 h 1639"/>
                  <a:gd name="T8" fmla="*/ 1323 w 3406"/>
                  <a:gd name="T9" fmla="*/ 1639 h 16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06"/>
                  <a:gd name="T16" fmla="*/ 0 h 1639"/>
                  <a:gd name="T17" fmla="*/ 3406 w 3406"/>
                  <a:gd name="T18" fmla="*/ 1639 h 16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06" h="1639">
                    <a:moveTo>
                      <a:pt x="1323" y="1639"/>
                    </a:moveTo>
                    <a:lnTo>
                      <a:pt x="0" y="671"/>
                    </a:lnTo>
                    <a:lnTo>
                      <a:pt x="1969" y="0"/>
                    </a:lnTo>
                    <a:lnTo>
                      <a:pt x="3406" y="569"/>
                    </a:lnTo>
                    <a:lnTo>
                      <a:pt x="1323" y="163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6D6D6"/>
                  </a:gs>
                  <a:gs pos="100000">
                    <a:srgbClr val="F8F8F8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72726" name="AutoShape 22"/>
          <p:cNvSpPr>
            <a:spLocks/>
          </p:cNvSpPr>
          <p:nvPr/>
        </p:nvSpPr>
        <p:spPr bwMode="blackWhite">
          <a:xfrm>
            <a:off x="4953000" y="2209800"/>
            <a:ext cx="3916363" cy="950913"/>
          </a:xfrm>
          <a:prstGeom prst="callout2">
            <a:avLst>
              <a:gd name="adj1" fmla="val 22153"/>
              <a:gd name="adj2" fmla="val -1944"/>
              <a:gd name="adj3" fmla="val 22153"/>
              <a:gd name="adj4" fmla="val -12162"/>
              <a:gd name="adj5" fmla="val 207868"/>
              <a:gd name="adj6" fmla="val -32518"/>
            </a:avLst>
          </a:prstGeom>
          <a:noFill/>
          <a:ln w="15875">
            <a:solidFill>
              <a:schemeClr val="accent6">
                <a:lumMod val="50000"/>
              </a:schemeClr>
            </a:solidFill>
            <a:miter lim="800000"/>
            <a:headEnd type="diamond" w="med" len="med"/>
            <a:tailEnd/>
          </a:ln>
          <a:effectLst/>
        </p:spPr>
        <p:txBody>
          <a:bodyPr anchor="ctr"/>
          <a:lstStyle/>
          <a:p>
            <a:pPr algn="l" eaLnBrk="0" hangingPunct="0">
              <a:defRPr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в группах</a:t>
            </a:r>
            <a:endParaRPr lang="en-US" sz="2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4" name="AutoShape 23"/>
          <p:cNvSpPr>
            <a:spLocks/>
          </p:cNvSpPr>
          <p:nvPr/>
        </p:nvSpPr>
        <p:spPr bwMode="blackWhite">
          <a:xfrm>
            <a:off x="4876800" y="3429000"/>
            <a:ext cx="3900488" cy="522288"/>
          </a:xfrm>
          <a:prstGeom prst="callout2">
            <a:avLst>
              <a:gd name="adj1" fmla="val 21884"/>
              <a:gd name="adj2" fmla="val -1954"/>
              <a:gd name="adj3" fmla="val 21884"/>
              <a:gd name="adj4" fmla="val -11843"/>
              <a:gd name="adj5" fmla="val 220903"/>
              <a:gd name="adj6" fmla="val -31370"/>
            </a:avLst>
          </a:prstGeom>
          <a:noFill/>
          <a:ln w="15875">
            <a:solidFill>
              <a:srgbClr val="0070C0"/>
            </a:solidFill>
            <a:miter lim="800000"/>
            <a:headEnd type="diamond" w="med" len="med"/>
            <a:tailEnd/>
          </a:ln>
        </p:spPr>
        <p:txBody>
          <a:bodyPr anchor="ctr"/>
          <a:lstStyle/>
          <a:p>
            <a:pPr algn="l" eaLnBrk="0" hangingPunct="0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Работа в парах</a:t>
            </a:r>
            <a:endParaRPr lang="en-US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5" name="AutoShape 24"/>
          <p:cNvSpPr>
            <a:spLocks/>
          </p:cNvSpPr>
          <p:nvPr/>
        </p:nvSpPr>
        <p:spPr bwMode="blackWhite">
          <a:xfrm>
            <a:off x="4876800" y="5486400"/>
            <a:ext cx="3865563" cy="449263"/>
          </a:xfrm>
          <a:prstGeom prst="callout2">
            <a:avLst>
              <a:gd name="adj1" fmla="val 25440"/>
              <a:gd name="adj2" fmla="val -1972"/>
              <a:gd name="adj3" fmla="val 25440"/>
              <a:gd name="adj4" fmla="val -13551"/>
              <a:gd name="adj5" fmla="val -65829"/>
              <a:gd name="adj6" fmla="val -28634"/>
            </a:avLst>
          </a:prstGeom>
          <a:noFill/>
          <a:ln w="15875">
            <a:solidFill>
              <a:srgbClr val="009900"/>
            </a:solidFill>
            <a:miter lim="800000"/>
            <a:headEnd type="diamond" w="med" len="med"/>
            <a:tailEnd/>
          </a:ln>
        </p:spPr>
        <p:txBody>
          <a:bodyPr anchor="ctr"/>
          <a:lstStyle/>
          <a:p>
            <a:pPr algn="l" eaLnBrk="0" hangingPunct="0"/>
            <a:r>
              <a:rPr lang="ru-RU" sz="2400" b="1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Индивидуальная работа</a:t>
            </a:r>
            <a:endParaRPr lang="en-US" sz="2400" b="1" dirty="0">
              <a:solidFill>
                <a:srgbClr val="00CC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729" name="AutoShape 25"/>
          <p:cNvSpPr>
            <a:spLocks/>
          </p:cNvSpPr>
          <p:nvPr/>
        </p:nvSpPr>
        <p:spPr bwMode="blackWhite">
          <a:xfrm>
            <a:off x="4876800" y="4419600"/>
            <a:ext cx="4114800" cy="482600"/>
          </a:xfrm>
          <a:prstGeom prst="callout2">
            <a:avLst>
              <a:gd name="adj1" fmla="val 23685"/>
              <a:gd name="adj2" fmla="val -1963"/>
              <a:gd name="adj3" fmla="val 23685"/>
              <a:gd name="adj4" fmla="val -13218"/>
              <a:gd name="adj5" fmla="val 102167"/>
              <a:gd name="adj6" fmla="val -30300"/>
            </a:avLst>
          </a:prstGeom>
          <a:noFill/>
          <a:ln w="15875">
            <a:solidFill>
              <a:schemeClr val="accent1">
                <a:lumMod val="50000"/>
              </a:schemeClr>
            </a:solidFill>
            <a:miter lim="800000"/>
            <a:headEnd type="diamond" w="med" len="med"/>
            <a:tailEnd/>
          </a:ln>
          <a:effectLst/>
        </p:spPr>
        <p:txBody>
          <a:bodyPr anchor="ctr"/>
          <a:lstStyle/>
          <a:p>
            <a:pPr algn="l" eaLnBrk="0" hangingPunct="0">
              <a:defRPr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в группах сменного состава</a:t>
            </a:r>
            <a:endParaRPr lang="en-US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Заголовок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01000" cy="927100"/>
          </a:xfrm>
        </p:spPr>
        <p:txBody>
          <a:bodyPr/>
          <a:lstStyle/>
          <a:p>
            <a:pPr algn="ctr">
              <a:defRPr/>
            </a:pPr>
            <a:r>
              <a:rPr lang="ru-RU" sz="4200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Формы работы</a:t>
            </a:r>
            <a:endParaRPr lang="ru-RU" sz="4200" dirty="0">
              <a:solidFill>
                <a:srgbClr val="C00000"/>
              </a:solidFill>
            </a:endParaRPr>
          </a:p>
        </p:txBody>
      </p:sp>
      <p:pic>
        <p:nvPicPr>
          <p:cNvPr id="12317" name="Picture 29" descr="C:\Documents and Settings\школа\Мои документы\Загрузки\IMG_20170406_0906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219200"/>
            <a:ext cx="3581400" cy="31657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762000"/>
          <a:ext cx="8229600" cy="5364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8229600" cy="9271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200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Результативность реализации</a:t>
            </a:r>
            <a:endParaRPr lang="en-US" sz="4200" i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635" name="Freeform 3"/>
          <p:cNvSpPr>
            <a:spLocks/>
          </p:cNvSpPr>
          <p:nvPr/>
        </p:nvSpPr>
        <p:spPr bwMode="ltGray">
          <a:xfrm>
            <a:off x="1003300" y="2228850"/>
            <a:ext cx="7389813" cy="3273425"/>
          </a:xfrm>
          <a:custGeom>
            <a:avLst/>
            <a:gdLst/>
            <a:ahLst/>
            <a:cxnLst>
              <a:cxn ang="0">
                <a:pos x="496" y="157"/>
              </a:cxn>
              <a:cxn ang="0">
                <a:pos x="0" y="0"/>
              </a:cxn>
              <a:cxn ang="0">
                <a:pos x="231" y="124"/>
              </a:cxn>
              <a:cxn ang="0">
                <a:pos x="4282" y="2025"/>
              </a:cxn>
              <a:cxn ang="0">
                <a:pos x="3974" y="2298"/>
              </a:cxn>
              <a:cxn ang="0">
                <a:pos x="5190" y="2065"/>
              </a:cxn>
              <a:cxn ang="0">
                <a:pos x="5039" y="1268"/>
              </a:cxn>
              <a:cxn ang="0">
                <a:pos x="4748" y="1507"/>
              </a:cxn>
              <a:cxn ang="0">
                <a:pos x="496" y="157"/>
              </a:cxn>
            </a:cxnLst>
            <a:rect l="0" t="0" r="r" b="b"/>
            <a:pathLst>
              <a:path w="5190" h="2298">
                <a:moveTo>
                  <a:pt x="496" y="157"/>
                </a:moveTo>
                <a:lnTo>
                  <a:pt x="0" y="0"/>
                </a:lnTo>
                <a:lnTo>
                  <a:pt x="231" y="124"/>
                </a:lnTo>
                <a:lnTo>
                  <a:pt x="4282" y="2025"/>
                </a:lnTo>
                <a:lnTo>
                  <a:pt x="3974" y="2298"/>
                </a:lnTo>
                <a:lnTo>
                  <a:pt x="5190" y="2065"/>
                </a:lnTo>
                <a:lnTo>
                  <a:pt x="5039" y="1268"/>
                </a:lnTo>
                <a:lnTo>
                  <a:pt x="4748" y="1507"/>
                </a:lnTo>
                <a:lnTo>
                  <a:pt x="496" y="157"/>
                </a:lnTo>
                <a:close/>
              </a:path>
            </a:pathLst>
          </a:custGeom>
          <a:gradFill rotWithShape="1">
            <a:gsLst>
              <a:gs pos="0">
                <a:schemeClr val="hlink">
                  <a:gamma/>
                  <a:shade val="40000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0000"/>
                  <a:invGamma/>
                </a:schemeClr>
              </a:gs>
            </a:gsLst>
            <a:lin ang="2700000" scaled="1"/>
          </a:gra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9637" name="AutoShape 5"/>
          <p:cNvSpPr>
            <a:spLocks noChangeArrowheads="1"/>
          </p:cNvSpPr>
          <p:nvPr/>
        </p:nvSpPr>
        <p:spPr bwMode="gray">
          <a:xfrm>
            <a:off x="2590800" y="2743200"/>
            <a:ext cx="263525" cy="190500"/>
          </a:xfrm>
          <a:prstGeom prst="can">
            <a:avLst>
              <a:gd name="adj" fmla="val 27343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35686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9638" name="AutoShape 6"/>
          <p:cNvSpPr>
            <a:spLocks noChangeArrowheads="1"/>
          </p:cNvSpPr>
          <p:nvPr/>
        </p:nvSpPr>
        <p:spPr bwMode="gray">
          <a:xfrm>
            <a:off x="3581400" y="3124200"/>
            <a:ext cx="358775" cy="307975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35686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9639" name="AutoShape 7"/>
          <p:cNvSpPr>
            <a:spLocks noChangeArrowheads="1"/>
          </p:cNvSpPr>
          <p:nvPr/>
        </p:nvSpPr>
        <p:spPr bwMode="gray">
          <a:xfrm>
            <a:off x="6335713" y="3881438"/>
            <a:ext cx="565150" cy="682625"/>
          </a:xfrm>
          <a:prstGeom prst="can">
            <a:avLst>
              <a:gd name="adj" fmla="val 21434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35686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9640" name="AutoShape 8"/>
          <p:cNvSpPr>
            <a:spLocks noChangeArrowheads="1"/>
          </p:cNvSpPr>
          <p:nvPr/>
        </p:nvSpPr>
        <p:spPr bwMode="gray">
          <a:xfrm>
            <a:off x="4800600" y="3505200"/>
            <a:ext cx="442913" cy="427038"/>
          </a:xfrm>
          <a:prstGeom prst="can">
            <a:avLst>
              <a:gd name="adj" fmla="val 21667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35686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399" name="Text Box 15"/>
          <p:cNvSpPr txBox="1">
            <a:spLocks noChangeArrowheads="1"/>
          </p:cNvSpPr>
          <p:nvPr/>
        </p:nvSpPr>
        <p:spPr bwMode="gray">
          <a:xfrm>
            <a:off x="0" y="3124200"/>
            <a:ext cx="3490913" cy="2923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1300" b="1" dirty="0"/>
              <a:t> </a:t>
            </a:r>
            <a:endParaRPr lang="en-US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3" name="Text Box 16"/>
          <p:cNvSpPr txBox="1">
            <a:spLocks noChangeArrowheads="1"/>
          </p:cNvSpPr>
          <p:nvPr/>
        </p:nvSpPr>
        <p:spPr bwMode="gray">
          <a:xfrm>
            <a:off x="76200" y="3657600"/>
            <a:ext cx="4572000" cy="9233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Увеличение количества учащихся, участвующих  </a:t>
            </a:r>
            <a:r>
              <a:rPr lang="ru-RU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 предметных  конкурсах, олимпиадах </a:t>
            </a:r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 конференциях </a:t>
            </a:r>
            <a:endParaRPr lang="en-US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401" name="Text Box 17"/>
          <p:cNvSpPr txBox="1">
            <a:spLocks noChangeArrowheads="1"/>
          </p:cNvSpPr>
          <p:nvPr/>
        </p:nvSpPr>
        <p:spPr bwMode="gray">
          <a:xfrm>
            <a:off x="762000" y="4572000"/>
            <a:ext cx="5029200" cy="9233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Увеличение количества учащихся понимающих прикладное значение математики</a:t>
            </a:r>
            <a:endParaRPr lang="en-US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276" name="AutoShape 20"/>
          <p:cNvCxnSpPr>
            <a:cxnSpLocks noChangeShapeType="1"/>
          </p:cNvCxnSpPr>
          <p:nvPr/>
        </p:nvCxnSpPr>
        <p:spPr bwMode="gray">
          <a:xfrm rot="5400000">
            <a:off x="1966913" y="2224088"/>
            <a:ext cx="25400" cy="136842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1C1C1C"/>
            </a:solidFill>
            <a:miter lim="800000"/>
            <a:headEnd/>
            <a:tailEnd/>
          </a:ln>
        </p:spPr>
      </p:cxnSp>
      <p:cxnSp>
        <p:nvCxnSpPr>
          <p:cNvPr id="11277" name="AutoShape 21"/>
          <p:cNvCxnSpPr>
            <a:cxnSpLocks noChangeShapeType="1"/>
            <a:stCxn id="69638" idx="3"/>
            <a:endCxn id="11273" idx="0"/>
          </p:cNvCxnSpPr>
          <p:nvPr/>
        </p:nvCxnSpPr>
        <p:spPr bwMode="gray">
          <a:xfrm rot="5400000">
            <a:off x="2948782" y="2845593"/>
            <a:ext cx="225425" cy="139858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1C1C1C"/>
            </a:solidFill>
            <a:miter lim="800000"/>
            <a:headEnd/>
            <a:tailEnd/>
          </a:ln>
        </p:spPr>
      </p:cxnSp>
      <p:cxnSp>
        <p:nvCxnSpPr>
          <p:cNvPr id="11278" name="AutoShape 22"/>
          <p:cNvCxnSpPr>
            <a:cxnSpLocks noChangeShapeType="1"/>
            <a:stCxn id="69640" idx="3"/>
            <a:endCxn id="16401" idx="0"/>
          </p:cNvCxnSpPr>
          <p:nvPr/>
        </p:nvCxnSpPr>
        <p:spPr bwMode="gray">
          <a:xfrm rot="5400000">
            <a:off x="3829448" y="3379391"/>
            <a:ext cx="639762" cy="1745457"/>
          </a:xfrm>
          <a:prstGeom prst="bentConnector3">
            <a:avLst>
              <a:gd name="adj1" fmla="val 67152"/>
            </a:avLst>
          </a:prstGeom>
          <a:noFill/>
          <a:ln w="9525">
            <a:solidFill>
              <a:srgbClr val="1C1C1C"/>
            </a:solidFill>
            <a:miter lim="800000"/>
            <a:headEnd/>
            <a:tailEnd/>
          </a:ln>
        </p:spPr>
      </p:cxnSp>
      <p:cxnSp>
        <p:nvCxnSpPr>
          <p:cNvPr id="11279" name="AutoShape 23"/>
          <p:cNvCxnSpPr>
            <a:cxnSpLocks noChangeShapeType="1"/>
          </p:cNvCxnSpPr>
          <p:nvPr/>
        </p:nvCxnSpPr>
        <p:spPr bwMode="gray">
          <a:xfrm rot="5400000">
            <a:off x="4791076" y="3659187"/>
            <a:ext cx="769937" cy="2884488"/>
          </a:xfrm>
          <a:prstGeom prst="bentConnector3">
            <a:avLst>
              <a:gd name="adj1" fmla="val 78503"/>
            </a:avLst>
          </a:prstGeom>
          <a:noFill/>
          <a:ln w="9525">
            <a:solidFill>
              <a:srgbClr val="1C1C1C"/>
            </a:solidFill>
            <a:miter lim="800000"/>
            <a:headEnd/>
            <a:tailEnd/>
          </a:ln>
        </p:spPr>
      </p:cxnSp>
      <p:sp>
        <p:nvSpPr>
          <p:cNvPr id="69656" name="AutoShape 24"/>
          <p:cNvSpPr>
            <a:spLocks noChangeArrowheads="1"/>
          </p:cNvSpPr>
          <p:nvPr/>
        </p:nvSpPr>
        <p:spPr bwMode="gray">
          <a:xfrm>
            <a:off x="6335713" y="3070225"/>
            <a:ext cx="565150" cy="1730375"/>
          </a:xfrm>
          <a:prstGeom prst="can">
            <a:avLst>
              <a:gd name="adj" fmla="val 27996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3568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9657" name="AutoShape 25"/>
          <p:cNvSpPr>
            <a:spLocks noChangeArrowheads="1"/>
          </p:cNvSpPr>
          <p:nvPr/>
        </p:nvSpPr>
        <p:spPr bwMode="gray">
          <a:xfrm>
            <a:off x="4800600" y="2667000"/>
            <a:ext cx="442913" cy="1295400"/>
          </a:xfrm>
          <a:prstGeom prst="can">
            <a:avLst>
              <a:gd name="adj" fmla="val 27556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3568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9658" name="AutoShape 26"/>
          <p:cNvSpPr>
            <a:spLocks noChangeArrowheads="1"/>
          </p:cNvSpPr>
          <p:nvPr/>
        </p:nvSpPr>
        <p:spPr bwMode="gray">
          <a:xfrm>
            <a:off x="3581400" y="2455862"/>
            <a:ext cx="358775" cy="1049338"/>
          </a:xfrm>
          <a:prstGeom prst="can">
            <a:avLst>
              <a:gd name="adj" fmla="val 28246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3568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9659" name="AutoShape 27"/>
          <p:cNvSpPr>
            <a:spLocks noChangeArrowheads="1"/>
          </p:cNvSpPr>
          <p:nvPr/>
        </p:nvSpPr>
        <p:spPr bwMode="gray">
          <a:xfrm>
            <a:off x="2590800" y="2282825"/>
            <a:ext cx="263525" cy="688975"/>
          </a:xfrm>
          <a:prstGeom prst="can">
            <a:avLst>
              <a:gd name="adj" fmla="val 23869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3568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1284" name="Picture 11" descr="C:\Documents and Settings\Дворко\Рабочий стол\анимация\200604559.jp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325775">
            <a:off x="7772290" y="1468032"/>
            <a:ext cx="779634" cy="1367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Прямоугольник 22"/>
          <p:cNvSpPr/>
          <p:nvPr/>
        </p:nvSpPr>
        <p:spPr>
          <a:xfrm>
            <a:off x="0" y="3059668"/>
            <a:ext cx="3276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Повышение мотивации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447800" y="5562600"/>
            <a:ext cx="4953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Освоение всеми учащимися содержания </a:t>
            </a:r>
            <a:r>
              <a:rPr lang="ru-RU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предмета на базовом и повышенном уровне</a:t>
            </a:r>
            <a:endParaRPr lang="en-US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-76200" y="1868269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Сентябрь 2016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 rot="18715183">
            <a:off x="7720445" y="5059882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Май 2019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1676400"/>
            <a:ext cx="7772400" cy="190500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4400" b="1" i="1" dirty="0" smtClean="0">
                <a:solidFill>
                  <a:srgbClr val="000099"/>
                </a:solidFill>
              </a:rPr>
              <a:t>Есть только один путь постижения –</a:t>
            </a:r>
            <a:endParaRPr lang="ru-RU" sz="4400" b="1" dirty="0" smtClean="0">
              <a:solidFill>
                <a:srgbClr val="000099"/>
              </a:solidFill>
            </a:endParaRPr>
          </a:p>
          <a:p>
            <a:pPr>
              <a:buFontTx/>
              <a:buNone/>
              <a:defRPr/>
            </a:pPr>
            <a:r>
              <a:rPr lang="ru-RU" sz="4400" b="1" i="1" dirty="0" smtClean="0">
                <a:solidFill>
                  <a:srgbClr val="000099"/>
                </a:solidFill>
              </a:rPr>
              <a:t>                      действовать.</a:t>
            </a:r>
            <a:endParaRPr lang="ru-RU" sz="4400" b="1" dirty="0" smtClean="0">
              <a:solidFill>
                <a:srgbClr val="000099"/>
              </a:solidFill>
            </a:endParaRPr>
          </a:p>
          <a:p>
            <a:pPr algn="r">
              <a:buFontTx/>
              <a:buNone/>
              <a:defRPr/>
            </a:pPr>
            <a:r>
              <a:rPr lang="ru-RU" sz="4400" b="1" i="1" dirty="0" smtClean="0">
                <a:solidFill>
                  <a:srgbClr val="000099"/>
                </a:solidFill>
              </a:rPr>
              <a:t>						</a:t>
            </a:r>
            <a:r>
              <a:rPr lang="ru-RU" b="1" i="1" dirty="0" smtClean="0">
                <a:solidFill>
                  <a:srgbClr val="000099"/>
                </a:solidFill>
              </a:rPr>
              <a:t>	П.Коэльо</a:t>
            </a:r>
            <a:endParaRPr lang="ru-RU" b="1" dirty="0">
              <a:solidFill>
                <a:srgbClr val="000099"/>
              </a:solidFill>
            </a:endParaRPr>
          </a:p>
        </p:txBody>
      </p:sp>
      <p:pic>
        <p:nvPicPr>
          <p:cNvPr id="5123" name="Picture 4" descr="G:\рисунки\школьный клипарт\силуеты\5135998_f5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3962400"/>
            <a:ext cx="156210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11" descr="C:\Documents and Settings\Дворко\Рабочий стол\анимация\200604559.jpg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325775">
            <a:off x="7829550" y="5086350"/>
            <a:ext cx="457200" cy="80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01637"/>
            <a:ext cx="8382000" cy="817563"/>
          </a:xfrm>
        </p:spPr>
        <p:txBody>
          <a:bodyPr/>
          <a:lstStyle/>
          <a:p>
            <a:pPr algn="ctr">
              <a:defRPr/>
            </a:pPr>
            <a:r>
              <a:rPr lang="ru-RU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Где применяется математика?</a:t>
            </a:r>
            <a:endParaRPr lang="ru-RU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828800"/>
            <a:ext cx="8686800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228600"/>
            <a:ext cx="8991600" cy="1447800"/>
          </a:xfrm>
        </p:spPr>
        <p:txBody>
          <a:bodyPr/>
          <a:lstStyle/>
          <a:p>
            <a:pPr marL="0" indent="0" algn="ctr">
              <a:buFontTx/>
              <a:buNone/>
              <a:defRPr/>
            </a:pPr>
            <a:r>
              <a:rPr lang="ru-RU" sz="44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Портрет выпускника основной школы</a:t>
            </a:r>
          </a:p>
        </p:txBody>
      </p:sp>
      <p:pic>
        <p:nvPicPr>
          <p:cNvPr id="5123" name="Picture 4" descr="G:\рисунки\школьный клипарт\силуеты\5135998_f5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124200"/>
            <a:ext cx="156210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7" descr="C:\Documents and Settings\Дворко\Рабочий стол\анимация\button2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3276600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438400" y="1828800"/>
            <a:ext cx="6400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ru-RU" sz="2800" dirty="0" smtClean="0"/>
              <a:t>активно и заинтересованно познающий мир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2800" dirty="0" smtClean="0"/>
              <a:t>осознающий ценность труда, науки и творчества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2800" dirty="0" smtClean="0"/>
              <a:t>умеющий учиться, осознающий важность образования и самообразования для жизни и деятельности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2800" dirty="0" smtClean="0"/>
              <a:t>способный применять полученные знания на практике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" y="457200"/>
            <a:ext cx="8991600" cy="1579562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Профессиональный стандарт учителя математики</a:t>
            </a:r>
            <a:endParaRPr lang="ru-RU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533400" y="1701800"/>
          <a:ext cx="8001000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Методическая проблема</a:t>
            </a:r>
            <a:endParaRPr lang="ru-RU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295400" y="1447800"/>
          <a:ext cx="7086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4" descr="G:\рисунки\школьный клипарт\силуеты\5135998_f5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286000"/>
            <a:ext cx="156210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11" descr="C:\Documents and Settings\Дворко\Рабочий стол\анимация\200604559.jpg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325775">
            <a:off x="7525393" y="4933351"/>
            <a:ext cx="457200" cy="80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8229600" cy="6120680"/>
          </a:xfrm>
        </p:spPr>
        <p:txBody>
          <a:bodyPr>
            <a:noAutofit/>
          </a:bodyPr>
          <a:lstStyle/>
          <a:p>
            <a:pPr algn="ctr"/>
            <a:r>
              <a:rPr lang="ru-RU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на уроках математики сформировать представление о практической значимости изучаемого материала?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8229600" cy="927100"/>
          </a:xfrm>
        </p:spPr>
        <p:txBody>
          <a:bodyPr/>
          <a:lstStyle/>
          <a:p>
            <a:pPr algn="ctr">
              <a:defRPr/>
            </a:pPr>
            <a:r>
              <a:rPr lang="ru-RU" sz="4200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Способы решения проблемы</a:t>
            </a:r>
            <a:endParaRPr lang="en-US" sz="4200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1" name="Line 19"/>
          <p:cNvSpPr>
            <a:spLocks noChangeShapeType="1"/>
          </p:cNvSpPr>
          <p:nvPr/>
        </p:nvSpPr>
        <p:spPr bwMode="auto">
          <a:xfrm>
            <a:off x="2286000" y="5410200"/>
            <a:ext cx="5943600" cy="0"/>
          </a:xfrm>
          <a:prstGeom prst="line">
            <a:avLst/>
          </a:prstGeom>
          <a:noFill/>
          <a:ln w="38100" cap="rnd">
            <a:solidFill>
              <a:srgbClr val="969696"/>
            </a:solidFill>
            <a:prstDash val="sysDot"/>
            <a:round/>
            <a:headEnd/>
            <a:tailEnd type="oval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72" name="Line 20"/>
          <p:cNvSpPr>
            <a:spLocks noChangeShapeType="1"/>
          </p:cNvSpPr>
          <p:nvPr/>
        </p:nvSpPr>
        <p:spPr bwMode="auto">
          <a:xfrm flipV="1">
            <a:off x="2286000" y="4267200"/>
            <a:ext cx="5943600" cy="3175"/>
          </a:xfrm>
          <a:prstGeom prst="line">
            <a:avLst/>
          </a:prstGeom>
          <a:noFill/>
          <a:ln w="38100" cap="rnd">
            <a:solidFill>
              <a:srgbClr val="969696"/>
            </a:solidFill>
            <a:prstDash val="sysDot"/>
            <a:round/>
            <a:headEnd/>
            <a:tailEnd type="oval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73" name="Line 18"/>
          <p:cNvSpPr>
            <a:spLocks noChangeShapeType="1"/>
          </p:cNvSpPr>
          <p:nvPr/>
        </p:nvSpPr>
        <p:spPr bwMode="auto">
          <a:xfrm>
            <a:off x="2286000" y="2971800"/>
            <a:ext cx="5943600" cy="0"/>
          </a:xfrm>
          <a:prstGeom prst="line">
            <a:avLst/>
          </a:prstGeom>
          <a:noFill/>
          <a:ln w="38100" cap="rnd">
            <a:solidFill>
              <a:srgbClr val="969696"/>
            </a:solidFill>
            <a:prstDash val="sysDot"/>
            <a:round/>
            <a:headEnd/>
            <a:tailEnd type="oval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21" name="Text Box 21"/>
          <p:cNvSpPr txBox="1">
            <a:spLocks noChangeArrowheads="1"/>
          </p:cNvSpPr>
          <p:nvPr/>
        </p:nvSpPr>
        <p:spPr bwMode="auto">
          <a:xfrm>
            <a:off x="2743200" y="1981200"/>
            <a:ext cx="604996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eaLnBrk="0" hangingPunct="0">
              <a:defRPr/>
            </a:pPr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Установление связи математики</a:t>
            </a:r>
          </a:p>
          <a:p>
            <a:pPr algn="l" eaLnBrk="0" hangingPunct="0">
              <a:defRPr/>
            </a:pPr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с другими науками</a:t>
            </a:r>
            <a:endParaRPr lang="en-US" sz="24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2" name="Text Box 22"/>
          <p:cNvSpPr txBox="1">
            <a:spLocks noChangeArrowheads="1"/>
          </p:cNvSpPr>
          <p:nvPr/>
        </p:nvSpPr>
        <p:spPr bwMode="auto">
          <a:xfrm>
            <a:off x="2743200" y="2971800"/>
            <a:ext cx="5257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eaLnBrk="0" hangingPunct="0">
              <a:defRPr/>
            </a:pPr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Создание проблемных ситуаций,</a:t>
            </a:r>
          </a:p>
          <a:p>
            <a:pPr algn="l" eaLnBrk="0" hangingPunct="0">
              <a:defRPr/>
            </a:pPr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возбуждающих познавательный </a:t>
            </a:r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интерес</a:t>
            </a:r>
            <a:endParaRPr lang="en-US" sz="24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3" name="Text Box 23"/>
          <p:cNvSpPr txBox="1">
            <a:spLocks noChangeArrowheads="1"/>
          </p:cNvSpPr>
          <p:nvPr/>
        </p:nvSpPr>
        <p:spPr bwMode="auto">
          <a:xfrm>
            <a:off x="2789238" y="4267200"/>
            <a:ext cx="559276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>
              <a:defRPr/>
            </a:pPr>
            <a: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Применение теоретических знаний при решении практико-ориентированных задач</a:t>
            </a:r>
            <a:endParaRPr lang="en-US" sz="24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179" name="Группа 31"/>
          <p:cNvGrpSpPr>
            <a:grpSpLocks/>
          </p:cNvGrpSpPr>
          <p:nvPr/>
        </p:nvGrpSpPr>
        <p:grpSpPr bwMode="auto">
          <a:xfrm>
            <a:off x="790575" y="2133601"/>
            <a:ext cx="1724025" cy="3200400"/>
            <a:chOff x="1341438" y="1600201"/>
            <a:chExt cx="1724025" cy="3636962"/>
          </a:xfrm>
        </p:grpSpPr>
        <p:grpSp>
          <p:nvGrpSpPr>
            <p:cNvPr id="7182" name="Group 3"/>
            <p:cNvGrpSpPr>
              <a:grpSpLocks/>
            </p:cNvGrpSpPr>
            <p:nvPr/>
          </p:nvGrpSpPr>
          <p:grpSpPr bwMode="auto">
            <a:xfrm>
              <a:off x="1341438" y="1808163"/>
              <a:ext cx="1724025" cy="482600"/>
              <a:chOff x="816" y="2304"/>
              <a:chExt cx="1440" cy="448"/>
            </a:xfrm>
          </p:grpSpPr>
          <p:sp>
            <p:nvSpPr>
              <p:cNvPr id="7198" name="Freeform 4"/>
              <p:cNvSpPr>
                <a:spLocks/>
              </p:cNvSpPr>
              <p:nvPr/>
            </p:nvSpPr>
            <p:spPr bwMode="gray">
              <a:xfrm>
                <a:off x="901" y="2562"/>
                <a:ext cx="1270" cy="190"/>
              </a:xfrm>
              <a:custGeom>
                <a:avLst/>
                <a:gdLst>
                  <a:gd name="T0" fmla="*/ 4464 w 1120"/>
                  <a:gd name="T1" fmla="*/ 11 h 252"/>
                  <a:gd name="T2" fmla="*/ 4445 w 1120"/>
                  <a:gd name="T3" fmla="*/ 11 h 252"/>
                  <a:gd name="T4" fmla="*/ 4380 w 1120"/>
                  <a:gd name="T5" fmla="*/ 11 h 252"/>
                  <a:gd name="T6" fmla="*/ 4282 w 1120"/>
                  <a:gd name="T7" fmla="*/ 11 h 252"/>
                  <a:gd name="T8" fmla="*/ 4139 w 1120"/>
                  <a:gd name="T9" fmla="*/ 11 h 252"/>
                  <a:gd name="T10" fmla="*/ 3955 w 1120"/>
                  <a:gd name="T11" fmla="*/ 10 h 252"/>
                  <a:gd name="T12" fmla="*/ 3742 w 1120"/>
                  <a:gd name="T13" fmla="*/ 10 h 252"/>
                  <a:gd name="T14" fmla="*/ 3491 w 1120"/>
                  <a:gd name="T15" fmla="*/ 10 h 252"/>
                  <a:gd name="T16" fmla="*/ 3209 w 1120"/>
                  <a:gd name="T17" fmla="*/ 8 h 252"/>
                  <a:gd name="T18" fmla="*/ 2911 w 1120"/>
                  <a:gd name="T19" fmla="*/ 8 h 252"/>
                  <a:gd name="T20" fmla="*/ 2575 w 1120"/>
                  <a:gd name="T21" fmla="*/ 8 h 252"/>
                  <a:gd name="T22" fmla="*/ 2211 w 1120"/>
                  <a:gd name="T23" fmla="*/ 8 h 252"/>
                  <a:gd name="T24" fmla="*/ 1855 w 1120"/>
                  <a:gd name="T25" fmla="*/ 8 h 252"/>
                  <a:gd name="T26" fmla="*/ 1527 w 1120"/>
                  <a:gd name="T27" fmla="*/ 8 h 252"/>
                  <a:gd name="T28" fmla="*/ 1227 w 1120"/>
                  <a:gd name="T29" fmla="*/ 8 h 252"/>
                  <a:gd name="T30" fmla="*/ 949 w 1120"/>
                  <a:gd name="T31" fmla="*/ 10 h 252"/>
                  <a:gd name="T32" fmla="*/ 712 w 1120"/>
                  <a:gd name="T33" fmla="*/ 10 h 252"/>
                  <a:gd name="T34" fmla="*/ 503 w 1120"/>
                  <a:gd name="T35" fmla="*/ 10 h 252"/>
                  <a:gd name="T36" fmla="*/ 324 w 1120"/>
                  <a:gd name="T37" fmla="*/ 11 h 252"/>
                  <a:gd name="T38" fmla="*/ 184 w 1120"/>
                  <a:gd name="T39" fmla="*/ 11 h 252"/>
                  <a:gd name="T40" fmla="*/ 78 w 1120"/>
                  <a:gd name="T41" fmla="*/ 11 h 252"/>
                  <a:gd name="T42" fmla="*/ 23 w 1120"/>
                  <a:gd name="T43" fmla="*/ 11 h 252"/>
                  <a:gd name="T44" fmla="*/ 0 w 1120"/>
                  <a:gd name="T45" fmla="*/ 11 h 252"/>
                  <a:gd name="T46" fmla="*/ 0 w 1120"/>
                  <a:gd name="T47" fmla="*/ 3 h 252"/>
                  <a:gd name="T48" fmla="*/ 2229 w 1120"/>
                  <a:gd name="T49" fmla="*/ 0 h 252"/>
                  <a:gd name="T50" fmla="*/ 4464 w 1120"/>
                  <a:gd name="T51" fmla="*/ 3 h 252"/>
                  <a:gd name="T52" fmla="*/ 4464 w 1120"/>
                  <a:gd name="T53" fmla="*/ 11 h 252"/>
                  <a:gd name="T54" fmla="*/ 4464 w 1120"/>
                  <a:gd name="T55" fmla="*/ 11 h 252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120"/>
                  <a:gd name="T85" fmla="*/ 0 h 252"/>
                  <a:gd name="T86" fmla="*/ 1120 w 1120"/>
                  <a:gd name="T87" fmla="*/ 252 h 252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120" h="252">
                    <a:moveTo>
                      <a:pt x="1120" y="252"/>
                    </a:moveTo>
                    <a:lnTo>
                      <a:pt x="1116" y="250"/>
                    </a:lnTo>
                    <a:lnTo>
                      <a:pt x="1100" y="246"/>
                    </a:lnTo>
                    <a:lnTo>
                      <a:pt x="1074" y="240"/>
                    </a:lnTo>
                    <a:lnTo>
                      <a:pt x="1038" y="232"/>
                    </a:lnTo>
                    <a:lnTo>
                      <a:pt x="992" y="222"/>
                    </a:lnTo>
                    <a:lnTo>
                      <a:pt x="938" y="212"/>
                    </a:lnTo>
                    <a:lnTo>
                      <a:pt x="876" y="204"/>
                    </a:lnTo>
                    <a:lnTo>
                      <a:pt x="806" y="196"/>
                    </a:lnTo>
                    <a:lnTo>
                      <a:pt x="730" y="190"/>
                    </a:lnTo>
                    <a:lnTo>
                      <a:pt x="646" y="184"/>
                    </a:lnTo>
                    <a:lnTo>
                      <a:pt x="556" y="184"/>
                    </a:lnTo>
                    <a:lnTo>
                      <a:pt x="466" y="184"/>
                    </a:lnTo>
                    <a:lnTo>
                      <a:pt x="384" y="190"/>
                    </a:lnTo>
                    <a:lnTo>
                      <a:pt x="308" y="196"/>
                    </a:lnTo>
                    <a:lnTo>
                      <a:pt x="238" y="204"/>
                    </a:lnTo>
                    <a:lnTo>
                      <a:pt x="178" y="212"/>
                    </a:lnTo>
                    <a:lnTo>
                      <a:pt x="126" y="222"/>
                    </a:lnTo>
                    <a:lnTo>
                      <a:pt x="82" y="232"/>
                    </a:lnTo>
                    <a:lnTo>
                      <a:pt x="46" y="240"/>
                    </a:lnTo>
                    <a:lnTo>
                      <a:pt x="20" y="246"/>
                    </a:lnTo>
                    <a:lnTo>
                      <a:pt x="6" y="250"/>
                    </a:lnTo>
                    <a:lnTo>
                      <a:pt x="0" y="252"/>
                    </a:lnTo>
                    <a:lnTo>
                      <a:pt x="0" y="62"/>
                    </a:lnTo>
                    <a:lnTo>
                      <a:pt x="560" y="0"/>
                    </a:lnTo>
                    <a:lnTo>
                      <a:pt x="1120" y="62"/>
                    </a:lnTo>
                    <a:lnTo>
                      <a:pt x="1120" y="252"/>
                    </a:lnTo>
                    <a:close/>
                  </a:path>
                </a:pathLst>
              </a:custGeom>
              <a:solidFill>
                <a:srgbClr val="969696"/>
              </a:soli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685" name="Rectangle 5"/>
              <p:cNvSpPr>
                <a:spLocks noChangeArrowheads="1"/>
              </p:cNvSpPr>
              <p:nvPr/>
            </p:nvSpPr>
            <p:spPr bwMode="gray">
              <a:xfrm>
                <a:off x="816" y="2304"/>
                <a:ext cx="1440" cy="393"/>
              </a:xfrm>
              <a:prstGeom prst="rect">
                <a:avLst/>
              </a:prstGeom>
              <a:gradFill rotWithShape="1">
                <a:gsLst>
                  <a:gs pos="0">
                    <a:schemeClr val="accent1">
                      <a:gamma/>
                      <a:tint val="48627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</p:grpSp>
        <p:grpSp>
          <p:nvGrpSpPr>
            <p:cNvPr id="7183" name="Group 6"/>
            <p:cNvGrpSpPr>
              <a:grpSpLocks/>
            </p:cNvGrpSpPr>
            <p:nvPr/>
          </p:nvGrpSpPr>
          <p:grpSpPr bwMode="auto">
            <a:xfrm>
              <a:off x="1341438" y="2951163"/>
              <a:ext cx="1724025" cy="482600"/>
              <a:chOff x="816" y="2304"/>
              <a:chExt cx="1440" cy="448"/>
            </a:xfrm>
          </p:grpSpPr>
          <p:sp>
            <p:nvSpPr>
              <p:cNvPr id="7196" name="Freeform 7"/>
              <p:cNvSpPr>
                <a:spLocks/>
              </p:cNvSpPr>
              <p:nvPr/>
            </p:nvSpPr>
            <p:spPr bwMode="gray">
              <a:xfrm>
                <a:off x="901" y="2562"/>
                <a:ext cx="1270" cy="190"/>
              </a:xfrm>
              <a:custGeom>
                <a:avLst/>
                <a:gdLst>
                  <a:gd name="T0" fmla="*/ 4464 w 1120"/>
                  <a:gd name="T1" fmla="*/ 11 h 252"/>
                  <a:gd name="T2" fmla="*/ 4445 w 1120"/>
                  <a:gd name="T3" fmla="*/ 11 h 252"/>
                  <a:gd name="T4" fmla="*/ 4380 w 1120"/>
                  <a:gd name="T5" fmla="*/ 11 h 252"/>
                  <a:gd name="T6" fmla="*/ 4282 w 1120"/>
                  <a:gd name="T7" fmla="*/ 11 h 252"/>
                  <a:gd name="T8" fmla="*/ 4139 w 1120"/>
                  <a:gd name="T9" fmla="*/ 11 h 252"/>
                  <a:gd name="T10" fmla="*/ 3955 w 1120"/>
                  <a:gd name="T11" fmla="*/ 10 h 252"/>
                  <a:gd name="T12" fmla="*/ 3742 w 1120"/>
                  <a:gd name="T13" fmla="*/ 10 h 252"/>
                  <a:gd name="T14" fmla="*/ 3491 w 1120"/>
                  <a:gd name="T15" fmla="*/ 10 h 252"/>
                  <a:gd name="T16" fmla="*/ 3209 w 1120"/>
                  <a:gd name="T17" fmla="*/ 8 h 252"/>
                  <a:gd name="T18" fmla="*/ 2911 w 1120"/>
                  <a:gd name="T19" fmla="*/ 8 h 252"/>
                  <a:gd name="T20" fmla="*/ 2575 w 1120"/>
                  <a:gd name="T21" fmla="*/ 8 h 252"/>
                  <a:gd name="T22" fmla="*/ 2211 w 1120"/>
                  <a:gd name="T23" fmla="*/ 8 h 252"/>
                  <a:gd name="T24" fmla="*/ 1855 w 1120"/>
                  <a:gd name="T25" fmla="*/ 8 h 252"/>
                  <a:gd name="T26" fmla="*/ 1527 w 1120"/>
                  <a:gd name="T27" fmla="*/ 8 h 252"/>
                  <a:gd name="T28" fmla="*/ 1227 w 1120"/>
                  <a:gd name="T29" fmla="*/ 8 h 252"/>
                  <a:gd name="T30" fmla="*/ 949 w 1120"/>
                  <a:gd name="T31" fmla="*/ 10 h 252"/>
                  <a:gd name="T32" fmla="*/ 712 w 1120"/>
                  <a:gd name="T33" fmla="*/ 10 h 252"/>
                  <a:gd name="T34" fmla="*/ 503 w 1120"/>
                  <a:gd name="T35" fmla="*/ 10 h 252"/>
                  <a:gd name="T36" fmla="*/ 324 w 1120"/>
                  <a:gd name="T37" fmla="*/ 11 h 252"/>
                  <a:gd name="T38" fmla="*/ 184 w 1120"/>
                  <a:gd name="T39" fmla="*/ 11 h 252"/>
                  <a:gd name="T40" fmla="*/ 78 w 1120"/>
                  <a:gd name="T41" fmla="*/ 11 h 252"/>
                  <a:gd name="T42" fmla="*/ 23 w 1120"/>
                  <a:gd name="T43" fmla="*/ 11 h 252"/>
                  <a:gd name="T44" fmla="*/ 0 w 1120"/>
                  <a:gd name="T45" fmla="*/ 11 h 252"/>
                  <a:gd name="T46" fmla="*/ 0 w 1120"/>
                  <a:gd name="T47" fmla="*/ 3 h 252"/>
                  <a:gd name="T48" fmla="*/ 2229 w 1120"/>
                  <a:gd name="T49" fmla="*/ 0 h 252"/>
                  <a:gd name="T50" fmla="*/ 4464 w 1120"/>
                  <a:gd name="T51" fmla="*/ 3 h 252"/>
                  <a:gd name="T52" fmla="*/ 4464 w 1120"/>
                  <a:gd name="T53" fmla="*/ 11 h 252"/>
                  <a:gd name="T54" fmla="*/ 4464 w 1120"/>
                  <a:gd name="T55" fmla="*/ 11 h 252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120"/>
                  <a:gd name="T85" fmla="*/ 0 h 252"/>
                  <a:gd name="T86" fmla="*/ 1120 w 1120"/>
                  <a:gd name="T87" fmla="*/ 252 h 252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120" h="252">
                    <a:moveTo>
                      <a:pt x="1120" y="252"/>
                    </a:moveTo>
                    <a:lnTo>
                      <a:pt x="1116" y="250"/>
                    </a:lnTo>
                    <a:lnTo>
                      <a:pt x="1100" y="246"/>
                    </a:lnTo>
                    <a:lnTo>
                      <a:pt x="1074" y="240"/>
                    </a:lnTo>
                    <a:lnTo>
                      <a:pt x="1038" y="232"/>
                    </a:lnTo>
                    <a:lnTo>
                      <a:pt x="992" y="222"/>
                    </a:lnTo>
                    <a:lnTo>
                      <a:pt x="938" y="212"/>
                    </a:lnTo>
                    <a:lnTo>
                      <a:pt x="876" y="204"/>
                    </a:lnTo>
                    <a:lnTo>
                      <a:pt x="806" y="196"/>
                    </a:lnTo>
                    <a:lnTo>
                      <a:pt x="730" y="190"/>
                    </a:lnTo>
                    <a:lnTo>
                      <a:pt x="646" y="184"/>
                    </a:lnTo>
                    <a:lnTo>
                      <a:pt x="556" y="184"/>
                    </a:lnTo>
                    <a:lnTo>
                      <a:pt x="466" y="184"/>
                    </a:lnTo>
                    <a:lnTo>
                      <a:pt x="384" y="190"/>
                    </a:lnTo>
                    <a:lnTo>
                      <a:pt x="308" y="196"/>
                    </a:lnTo>
                    <a:lnTo>
                      <a:pt x="238" y="204"/>
                    </a:lnTo>
                    <a:lnTo>
                      <a:pt x="178" y="212"/>
                    </a:lnTo>
                    <a:lnTo>
                      <a:pt x="126" y="222"/>
                    </a:lnTo>
                    <a:lnTo>
                      <a:pt x="82" y="232"/>
                    </a:lnTo>
                    <a:lnTo>
                      <a:pt x="46" y="240"/>
                    </a:lnTo>
                    <a:lnTo>
                      <a:pt x="20" y="246"/>
                    </a:lnTo>
                    <a:lnTo>
                      <a:pt x="6" y="250"/>
                    </a:lnTo>
                    <a:lnTo>
                      <a:pt x="0" y="252"/>
                    </a:lnTo>
                    <a:lnTo>
                      <a:pt x="0" y="62"/>
                    </a:lnTo>
                    <a:lnTo>
                      <a:pt x="560" y="0"/>
                    </a:lnTo>
                    <a:lnTo>
                      <a:pt x="1120" y="62"/>
                    </a:lnTo>
                    <a:lnTo>
                      <a:pt x="1120" y="252"/>
                    </a:lnTo>
                    <a:close/>
                  </a:path>
                </a:pathLst>
              </a:custGeom>
              <a:solidFill>
                <a:srgbClr val="969696"/>
              </a:soli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688" name="Rectangle 8"/>
              <p:cNvSpPr>
                <a:spLocks noChangeArrowheads="1"/>
              </p:cNvSpPr>
              <p:nvPr/>
            </p:nvSpPr>
            <p:spPr bwMode="gray">
              <a:xfrm>
                <a:off x="816" y="2304"/>
                <a:ext cx="1440" cy="393"/>
              </a:xfrm>
              <a:prstGeom prst="rect">
                <a:avLst/>
              </a:prstGeom>
              <a:gradFill rotWithShape="1">
                <a:gsLst>
                  <a:gs pos="0">
                    <a:schemeClr val="accent2">
                      <a:gamma/>
                      <a:tint val="5137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</p:grpSp>
        <p:grpSp>
          <p:nvGrpSpPr>
            <p:cNvPr id="7184" name="Group 9"/>
            <p:cNvGrpSpPr>
              <a:grpSpLocks/>
            </p:cNvGrpSpPr>
            <p:nvPr/>
          </p:nvGrpSpPr>
          <p:grpSpPr bwMode="auto">
            <a:xfrm>
              <a:off x="1341438" y="4094163"/>
              <a:ext cx="1724025" cy="482600"/>
              <a:chOff x="816" y="2304"/>
              <a:chExt cx="1440" cy="448"/>
            </a:xfrm>
          </p:grpSpPr>
          <p:sp>
            <p:nvSpPr>
              <p:cNvPr id="7194" name="Freeform 10"/>
              <p:cNvSpPr>
                <a:spLocks/>
              </p:cNvSpPr>
              <p:nvPr/>
            </p:nvSpPr>
            <p:spPr bwMode="gray">
              <a:xfrm>
                <a:off x="901" y="2562"/>
                <a:ext cx="1270" cy="190"/>
              </a:xfrm>
              <a:custGeom>
                <a:avLst/>
                <a:gdLst>
                  <a:gd name="T0" fmla="*/ 4464 w 1120"/>
                  <a:gd name="T1" fmla="*/ 11 h 252"/>
                  <a:gd name="T2" fmla="*/ 4445 w 1120"/>
                  <a:gd name="T3" fmla="*/ 11 h 252"/>
                  <a:gd name="T4" fmla="*/ 4380 w 1120"/>
                  <a:gd name="T5" fmla="*/ 11 h 252"/>
                  <a:gd name="T6" fmla="*/ 4282 w 1120"/>
                  <a:gd name="T7" fmla="*/ 11 h 252"/>
                  <a:gd name="T8" fmla="*/ 4139 w 1120"/>
                  <a:gd name="T9" fmla="*/ 11 h 252"/>
                  <a:gd name="T10" fmla="*/ 3955 w 1120"/>
                  <a:gd name="T11" fmla="*/ 10 h 252"/>
                  <a:gd name="T12" fmla="*/ 3742 w 1120"/>
                  <a:gd name="T13" fmla="*/ 10 h 252"/>
                  <a:gd name="T14" fmla="*/ 3491 w 1120"/>
                  <a:gd name="T15" fmla="*/ 10 h 252"/>
                  <a:gd name="T16" fmla="*/ 3209 w 1120"/>
                  <a:gd name="T17" fmla="*/ 8 h 252"/>
                  <a:gd name="T18" fmla="*/ 2911 w 1120"/>
                  <a:gd name="T19" fmla="*/ 8 h 252"/>
                  <a:gd name="T20" fmla="*/ 2575 w 1120"/>
                  <a:gd name="T21" fmla="*/ 8 h 252"/>
                  <a:gd name="T22" fmla="*/ 2211 w 1120"/>
                  <a:gd name="T23" fmla="*/ 8 h 252"/>
                  <a:gd name="T24" fmla="*/ 1855 w 1120"/>
                  <a:gd name="T25" fmla="*/ 8 h 252"/>
                  <a:gd name="T26" fmla="*/ 1527 w 1120"/>
                  <a:gd name="T27" fmla="*/ 8 h 252"/>
                  <a:gd name="T28" fmla="*/ 1227 w 1120"/>
                  <a:gd name="T29" fmla="*/ 8 h 252"/>
                  <a:gd name="T30" fmla="*/ 949 w 1120"/>
                  <a:gd name="T31" fmla="*/ 10 h 252"/>
                  <a:gd name="T32" fmla="*/ 712 w 1120"/>
                  <a:gd name="T33" fmla="*/ 10 h 252"/>
                  <a:gd name="T34" fmla="*/ 503 w 1120"/>
                  <a:gd name="T35" fmla="*/ 10 h 252"/>
                  <a:gd name="T36" fmla="*/ 324 w 1120"/>
                  <a:gd name="T37" fmla="*/ 11 h 252"/>
                  <a:gd name="T38" fmla="*/ 184 w 1120"/>
                  <a:gd name="T39" fmla="*/ 11 h 252"/>
                  <a:gd name="T40" fmla="*/ 78 w 1120"/>
                  <a:gd name="T41" fmla="*/ 11 h 252"/>
                  <a:gd name="T42" fmla="*/ 23 w 1120"/>
                  <a:gd name="T43" fmla="*/ 11 h 252"/>
                  <a:gd name="T44" fmla="*/ 0 w 1120"/>
                  <a:gd name="T45" fmla="*/ 11 h 252"/>
                  <a:gd name="T46" fmla="*/ 0 w 1120"/>
                  <a:gd name="T47" fmla="*/ 3 h 252"/>
                  <a:gd name="T48" fmla="*/ 2229 w 1120"/>
                  <a:gd name="T49" fmla="*/ 0 h 252"/>
                  <a:gd name="T50" fmla="*/ 4464 w 1120"/>
                  <a:gd name="T51" fmla="*/ 3 h 252"/>
                  <a:gd name="T52" fmla="*/ 4464 w 1120"/>
                  <a:gd name="T53" fmla="*/ 11 h 252"/>
                  <a:gd name="T54" fmla="*/ 4464 w 1120"/>
                  <a:gd name="T55" fmla="*/ 11 h 252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120"/>
                  <a:gd name="T85" fmla="*/ 0 h 252"/>
                  <a:gd name="T86" fmla="*/ 1120 w 1120"/>
                  <a:gd name="T87" fmla="*/ 252 h 252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120" h="252">
                    <a:moveTo>
                      <a:pt x="1120" y="252"/>
                    </a:moveTo>
                    <a:lnTo>
                      <a:pt x="1116" y="250"/>
                    </a:lnTo>
                    <a:lnTo>
                      <a:pt x="1100" y="246"/>
                    </a:lnTo>
                    <a:lnTo>
                      <a:pt x="1074" y="240"/>
                    </a:lnTo>
                    <a:lnTo>
                      <a:pt x="1038" y="232"/>
                    </a:lnTo>
                    <a:lnTo>
                      <a:pt x="992" y="222"/>
                    </a:lnTo>
                    <a:lnTo>
                      <a:pt x="938" y="212"/>
                    </a:lnTo>
                    <a:lnTo>
                      <a:pt x="876" y="204"/>
                    </a:lnTo>
                    <a:lnTo>
                      <a:pt x="806" y="196"/>
                    </a:lnTo>
                    <a:lnTo>
                      <a:pt x="730" y="190"/>
                    </a:lnTo>
                    <a:lnTo>
                      <a:pt x="646" y="184"/>
                    </a:lnTo>
                    <a:lnTo>
                      <a:pt x="556" y="184"/>
                    </a:lnTo>
                    <a:lnTo>
                      <a:pt x="466" y="184"/>
                    </a:lnTo>
                    <a:lnTo>
                      <a:pt x="384" y="190"/>
                    </a:lnTo>
                    <a:lnTo>
                      <a:pt x="308" y="196"/>
                    </a:lnTo>
                    <a:lnTo>
                      <a:pt x="238" y="204"/>
                    </a:lnTo>
                    <a:lnTo>
                      <a:pt x="178" y="212"/>
                    </a:lnTo>
                    <a:lnTo>
                      <a:pt x="126" y="222"/>
                    </a:lnTo>
                    <a:lnTo>
                      <a:pt x="82" y="232"/>
                    </a:lnTo>
                    <a:lnTo>
                      <a:pt x="46" y="240"/>
                    </a:lnTo>
                    <a:lnTo>
                      <a:pt x="20" y="246"/>
                    </a:lnTo>
                    <a:lnTo>
                      <a:pt x="6" y="250"/>
                    </a:lnTo>
                    <a:lnTo>
                      <a:pt x="0" y="252"/>
                    </a:lnTo>
                    <a:lnTo>
                      <a:pt x="0" y="62"/>
                    </a:lnTo>
                    <a:lnTo>
                      <a:pt x="560" y="0"/>
                    </a:lnTo>
                    <a:lnTo>
                      <a:pt x="1120" y="62"/>
                    </a:lnTo>
                    <a:lnTo>
                      <a:pt x="1120" y="252"/>
                    </a:lnTo>
                    <a:close/>
                  </a:path>
                </a:pathLst>
              </a:custGeom>
              <a:solidFill>
                <a:srgbClr val="969696"/>
              </a:soli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691" name="Rectangle 11"/>
              <p:cNvSpPr>
                <a:spLocks noChangeArrowheads="1"/>
              </p:cNvSpPr>
              <p:nvPr/>
            </p:nvSpPr>
            <p:spPr bwMode="gray">
              <a:xfrm>
                <a:off x="816" y="2304"/>
                <a:ext cx="1440" cy="393"/>
              </a:xfrm>
              <a:prstGeom prst="rect">
                <a:avLst/>
              </a:prstGeom>
              <a:gradFill rotWithShape="1">
                <a:gsLst>
                  <a:gs pos="0">
                    <a:schemeClr val="hlink">
                      <a:gamma/>
                      <a:tint val="36471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</p:grpSp>
        <p:cxnSp>
          <p:nvCxnSpPr>
            <p:cNvPr id="7186" name="AutoShape 15"/>
            <p:cNvCxnSpPr>
              <a:cxnSpLocks noChangeShapeType="1"/>
              <a:stCxn id="7198" idx="11"/>
              <a:endCxn id="71688" idx="0"/>
            </p:cNvCxnSpPr>
            <p:nvPr/>
          </p:nvCxnSpPr>
          <p:spPr bwMode="gray">
            <a:xfrm>
              <a:off x="2198688" y="2235200"/>
              <a:ext cx="4762" cy="715963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</p:cxnSp>
        <p:cxnSp>
          <p:nvCxnSpPr>
            <p:cNvPr id="7187" name="AutoShape 16"/>
            <p:cNvCxnSpPr>
              <a:cxnSpLocks noChangeShapeType="1"/>
              <a:stCxn id="7196" idx="11"/>
              <a:endCxn id="71691" idx="0"/>
            </p:cNvCxnSpPr>
            <p:nvPr/>
          </p:nvCxnSpPr>
          <p:spPr bwMode="gray">
            <a:xfrm>
              <a:off x="2198688" y="3378200"/>
              <a:ext cx="4762" cy="715963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</p:cxnSp>
        <p:cxnSp>
          <p:nvCxnSpPr>
            <p:cNvPr id="7188" name="AutoShape 17"/>
            <p:cNvCxnSpPr>
              <a:cxnSpLocks noChangeShapeType="1"/>
              <a:stCxn id="7194" idx="11"/>
            </p:cNvCxnSpPr>
            <p:nvPr/>
          </p:nvCxnSpPr>
          <p:spPr bwMode="gray">
            <a:xfrm>
              <a:off x="2198688" y="4521200"/>
              <a:ext cx="4762" cy="715963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</p:cxnSp>
        <p:pic>
          <p:nvPicPr>
            <p:cNvPr id="7189" name="Picture 26" descr="G:\рисунки\школьный клипарт\school1804.gif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905001" y="1600201"/>
              <a:ext cx="420465" cy="5333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91" name="Picture 27" descr="G:\рисунки\школьный клипарт\school1805.gif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905000" y="2743200"/>
              <a:ext cx="457200" cy="578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180" name="Picture 26" descr="G:\рисунки\школьный клипарт\school1804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1600" y="4114800"/>
            <a:ext cx="457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304800"/>
            <a:ext cx="6781800" cy="1371600"/>
          </a:xfrm>
        </p:spPr>
        <p:txBody>
          <a:bodyPr/>
          <a:lstStyle/>
          <a:p>
            <a:pPr algn="ctr">
              <a:defRPr/>
            </a:pPr>
            <a:r>
              <a:rPr lang="ru-RU" sz="4200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Решение практико-ориентированных задач</a:t>
            </a:r>
            <a:endParaRPr lang="en-US" sz="4200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Freeform 3"/>
          <p:cNvSpPr>
            <a:spLocks/>
          </p:cNvSpPr>
          <p:nvPr/>
        </p:nvSpPr>
        <p:spPr bwMode="gray">
          <a:xfrm>
            <a:off x="2336800" y="3805238"/>
            <a:ext cx="1900238" cy="1376362"/>
          </a:xfrm>
          <a:custGeom>
            <a:avLst/>
            <a:gdLst>
              <a:gd name="T0" fmla="*/ 0 w 735"/>
              <a:gd name="T1" fmla="*/ 0 h 532"/>
              <a:gd name="T2" fmla="*/ 2147483647 w 735"/>
              <a:gd name="T3" fmla="*/ 2147483647 h 532"/>
              <a:gd name="T4" fmla="*/ 2147483647 w 735"/>
              <a:gd name="T5" fmla="*/ 2147483647 h 532"/>
              <a:gd name="T6" fmla="*/ 2147483647 w 735"/>
              <a:gd name="T7" fmla="*/ 2147483647 h 532"/>
              <a:gd name="T8" fmla="*/ 2147483647 w 735"/>
              <a:gd name="T9" fmla="*/ 2147483647 h 532"/>
              <a:gd name="T10" fmla="*/ 2147483647 w 735"/>
              <a:gd name="T11" fmla="*/ 2147483647 h 532"/>
              <a:gd name="T12" fmla="*/ 2147483647 w 735"/>
              <a:gd name="T13" fmla="*/ 2147483647 h 532"/>
              <a:gd name="T14" fmla="*/ 2147483647 w 735"/>
              <a:gd name="T15" fmla="*/ 2147483647 h 532"/>
              <a:gd name="T16" fmla="*/ 2147483647 w 735"/>
              <a:gd name="T17" fmla="*/ 2147483647 h 532"/>
              <a:gd name="T18" fmla="*/ 2147483647 w 735"/>
              <a:gd name="T19" fmla="*/ 2147483647 h 532"/>
              <a:gd name="T20" fmla="*/ 2147483647 w 735"/>
              <a:gd name="T21" fmla="*/ 2147483647 h 532"/>
              <a:gd name="T22" fmla="*/ 2147483647 w 735"/>
              <a:gd name="T23" fmla="*/ 2147483647 h 532"/>
              <a:gd name="T24" fmla="*/ 2147483647 w 735"/>
              <a:gd name="T25" fmla="*/ 0 h 532"/>
              <a:gd name="T26" fmla="*/ 0 w 735"/>
              <a:gd name="T27" fmla="*/ 0 h 53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735"/>
              <a:gd name="T43" fmla="*/ 0 h 532"/>
              <a:gd name="T44" fmla="*/ 735 w 735"/>
              <a:gd name="T45" fmla="*/ 532 h 532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6" name="Freeform 4"/>
          <p:cNvSpPr>
            <a:spLocks/>
          </p:cNvSpPr>
          <p:nvPr/>
        </p:nvSpPr>
        <p:spPr bwMode="gray">
          <a:xfrm>
            <a:off x="4256088" y="3619500"/>
            <a:ext cx="366712" cy="1562100"/>
          </a:xfrm>
          <a:custGeom>
            <a:avLst/>
            <a:gdLst>
              <a:gd name="T0" fmla="*/ 2147483647 w 142"/>
              <a:gd name="T1" fmla="*/ 2147483647 h 604"/>
              <a:gd name="T2" fmla="*/ 2147483647 w 142"/>
              <a:gd name="T3" fmla="*/ 2147483647 h 604"/>
              <a:gd name="T4" fmla="*/ 0 w 142"/>
              <a:gd name="T5" fmla="*/ 2147483647 h 604"/>
              <a:gd name="T6" fmla="*/ 2147483647 w 142"/>
              <a:gd name="T7" fmla="*/ 2147483647 h 604"/>
              <a:gd name="T8" fmla="*/ 2147483647 w 142"/>
              <a:gd name="T9" fmla="*/ 2147483647 h 604"/>
              <a:gd name="T10" fmla="*/ 2147483647 w 142"/>
              <a:gd name="T11" fmla="*/ 2147483647 h 604"/>
              <a:gd name="T12" fmla="*/ 2147483647 w 142"/>
              <a:gd name="T13" fmla="*/ 0 h 604"/>
              <a:gd name="T14" fmla="*/ 2147483647 w 142"/>
              <a:gd name="T15" fmla="*/ 2147483647 h 60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2"/>
              <a:gd name="T25" fmla="*/ 0 h 604"/>
              <a:gd name="T26" fmla="*/ 142 w 142"/>
              <a:gd name="T27" fmla="*/ 604 h 60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7" name="Freeform 5"/>
          <p:cNvSpPr>
            <a:spLocks/>
          </p:cNvSpPr>
          <p:nvPr/>
        </p:nvSpPr>
        <p:spPr bwMode="gray">
          <a:xfrm flipH="1">
            <a:off x="4656138" y="3805238"/>
            <a:ext cx="1900237" cy="1376362"/>
          </a:xfrm>
          <a:custGeom>
            <a:avLst/>
            <a:gdLst>
              <a:gd name="T0" fmla="*/ 0 w 735"/>
              <a:gd name="T1" fmla="*/ 0 h 532"/>
              <a:gd name="T2" fmla="*/ 2147483647 w 735"/>
              <a:gd name="T3" fmla="*/ 2147483647 h 532"/>
              <a:gd name="T4" fmla="*/ 2147483647 w 735"/>
              <a:gd name="T5" fmla="*/ 2147483647 h 532"/>
              <a:gd name="T6" fmla="*/ 2147483647 w 735"/>
              <a:gd name="T7" fmla="*/ 2147483647 h 532"/>
              <a:gd name="T8" fmla="*/ 2147483647 w 735"/>
              <a:gd name="T9" fmla="*/ 2147483647 h 532"/>
              <a:gd name="T10" fmla="*/ 2147483647 w 735"/>
              <a:gd name="T11" fmla="*/ 2147483647 h 532"/>
              <a:gd name="T12" fmla="*/ 2147483647 w 735"/>
              <a:gd name="T13" fmla="*/ 2147483647 h 532"/>
              <a:gd name="T14" fmla="*/ 2147483647 w 735"/>
              <a:gd name="T15" fmla="*/ 2147483647 h 532"/>
              <a:gd name="T16" fmla="*/ 2147483647 w 735"/>
              <a:gd name="T17" fmla="*/ 2147483647 h 532"/>
              <a:gd name="T18" fmla="*/ 2147483647 w 735"/>
              <a:gd name="T19" fmla="*/ 2147483647 h 532"/>
              <a:gd name="T20" fmla="*/ 2147483647 w 735"/>
              <a:gd name="T21" fmla="*/ 2147483647 h 532"/>
              <a:gd name="T22" fmla="*/ 2147483647 w 735"/>
              <a:gd name="T23" fmla="*/ 2147483647 h 532"/>
              <a:gd name="T24" fmla="*/ 2147483647 w 735"/>
              <a:gd name="T25" fmla="*/ 0 h 532"/>
              <a:gd name="T26" fmla="*/ 0 w 735"/>
              <a:gd name="T27" fmla="*/ 0 h 53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735"/>
              <a:gd name="T43" fmla="*/ 0 h 532"/>
              <a:gd name="T44" fmla="*/ 735 w 735"/>
              <a:gd name="T45" fmla="*/ 532 h 532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8198" name="Group 6"/>
          <p:cNvGrpSpPr>
            <a:grpSpLocks/>
          </p:cNvGrpSpPr>
          <p:nvPr/>
        </p:nvGrpSpPr>
        <p:grpSpPr bwMode="auto">
          <a:xfrm>
            <a:off x="914400" y="1752600"/>
            <a:ext cx="2193925" cy="2141538"/>
            <a:chOff x="4320" y="1152"/>
            <a:chExt cx="414" cy="402"/>
          </a:xfrm>
        </p:grpSpPr>
        <p:sp>
          <p:nvSpPr>
            <p:cNvPr id="66567" name="AutoShape 7"/>
            <p:cNvSpPr>
              <a:spLocks noChangeArrowheads="1"/>
            </p:cNvSpPr>
            <p:nvPr/>
          </p:nvSpPr>
          <p:spPr bwMode="lt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6568" name="Freeform 8"/>
            <p:cNvSpPr>
              <a:spLocks/>
            </p:cNvSpPr>
            <p:nvPr/>
          </p:nvSpPr>
          <p:spPr bwMode="ltGray">
            <a:xfrm>
              <a:off x="4346" y="1178"/>
              <a:ext cx="206" cy="201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tint val="48627"/>
                    <a:invGamma/>
                  </a:schemeClr>
                </a:gs>
                <a:gs pos="5000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6569" name="Rectangle 9"/>
          <p:cNvSpPr>
            <a:spLocks noChangeArrowheads="1"/>
          </p:cNvSpPr>
          <p:nvPr/>
        </p:nvSpPr>
        <p:spPr bwMode="black">
          <a:xfrm>
            <a:off x="914400" y="2286000"/>
            <a:ext cx="1918474" cy="101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C0C0C0"/>
            </a:outerShdw>
          </a:effectLst>
        </p:spPr>
        <p:txBody>
          <a:bodyPr wrap="none">
            <a:spAutoFit/>
            <a:flatTx/>
          </a:bodyPr>
          <a:lstStyle/>
          <a:p>
            <a:pPr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Решение</a:t>
            </a:r>
          </a:p>
          <a:p>
            <a:pPr>
              <a:defRPr/>
            </a:pP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профориента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>
              <a:defRPr/>
            </a:pP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ционных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задач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3352800" y="1752600"/>
            <a:ext cx="2286000" cy="2141538"/>
            <a:chOff x="4320" y="1152"/>
            <a:chExt cx="414" cy="402"/>
          </a:xfrm>
        </p:grpSpPr>
        <p:sp>
          <p:nvSpPr>
            <p:cNvPr id="66571" name="AutoShape 11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6572" name="Freeform 12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50000">
                  <a:schemeClr val="accent2">
                    <a:alpha val="0"/>
                  </a:schemeClr>
                </a:gs>
                <a:gs pos="100000">
                  <a:schemeClr val="accent2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5943600" y="1752600"/>
            <a:ext cx="2047875" cy="2084388"/>
            <a:chOff x="4320" y="1152"/>
            <a:chExt cx="414" cy="402"/>
          </a:xfrm>
        </p:grpSpPr>
        <p:sp>
          <p:nvSpPr>
            <p:cNvPr id="66574" name="AutoShape 14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6575" name="Freeform 15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tint val="48627"/>
                    <a:invGamma/>
                  </a:schemeClr>
                </a:gs>
                <a:gs pos="50000">
                  <a:schemeClr val="hlink">
                    <a:alpha val="0"/>
                  </a:schemeClr>
                </a:gs>
                <a:gs pos="100000">
                  <a:schemeClr val="hlink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6576" name="Rectangle 16"/>
          <p:cNvSpPr>
            <a:spLocks noChangeArrowheads="1"/>
          </p:cNvSpPr>
          <p:nvPr/>
        </p:nvSpPr>
        <p:spPr bwMode="black">
          <a:xfrm>
            <a:off x="3444238" y="2209800"/>
            <a:ext cx="2042162" cy="101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C0C0C0"/>
            </a:outerShdw>
          </a:effectLst>
        </p:spPr>
        <p:txBody>
          <a:bodyPr wrap="none">
            <a:spAutoFit/>
            <a:flatTx/>
          </a:bodyPr>
          <a:lstStyle/>
          <a:p>
            <a:pPr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Решение </a:t>
            </a:r>
          </a:p>
          <a:p>
            <a:pPr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геометрических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задач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03" name="AutoShape 19"/>
          <p:cNvSpPr>
            <a:spLocks noChangeArrowheads="1"/>
          </p:cNvSpPr>
          <p:nvPr/>
        </p:nvSpPr>
        <p:spPr bwMode="ltGray">
          <a:xfrm>
            <a:off x="1325563" y="5181600"/>
            <a:ext cx="6238875" cy="97631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7150" algn="ctr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02" name="Rectangle 20"/>
          <p:cNvSpPr>
            <a:spLocks noChangeArrowheads="1"/>
          </p:cNvSpPr>
          <p:nvPr/>
        </p:nvSpPr>
        <p:spPr bwMode="auto">
          <a:xfrm>
            <a:off x="1600200" y="5265737"/>
            <a:ext cx="5808663" cy="830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Clr>
                <a:srgbClr val="D7181F"/>
              </a:buClr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Формирование математических компетентностей</a:t>
            </a:r>
            <a:endParaRPr lang="en-US" sz="2400" b="1" dirty="0">
              <a:solidFill>
                <a:srgbClr val="003300"/>
              </a:solidFill>
            </a:endParaRPr>
          </a:p>
        </p:txBody>
      </p:sp>
      <p:sp>
        <p:nvSpPr>
          <p:cNvPr id="24" name="Rectangle 16"/>
          <p:cNvSpPr>
            <a:spLocks noChangeArrowheads="1"/>
          </p:cNvSpPr>
          <p:nvPr/>
        </p:nvSpPr>
        <p:spPr bwMode="black">
          <a:xfrm>
            <a:off x="6019800" y="2181761"/>
            <a:ext cx="1904999" cy="13234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C0C0C0"/>
            </a:outerShdw>
          </a:effectLst>
        </p:spPr>
        <p:txBody>
          <a:bodyPr wrap="square">
            <a:spAutoFit/>
            <a:flatTx/>
          </a:bodyPr>
          <a:lstStyle/>
          <a:p>
            <a:pPr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Решение </a:t>
            </a:r>
          </a:p>
          <a:p>
            <a:pPr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адач семейно-практического содержания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208" name="Picture 11" descr="C:\Documents and Settings\Дворко\Рабочий стол\анимация\200604559.jp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914291">
            <a:off x="8250238" y="5684838"/>
            <a:ext cx="457200" cy="80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673100"/>
            <a:ext cx="8839200" cy="5651500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000099"/>
                </a:solidFill>
              </a:rPr>
              <a:t>Практико-ориентированные</a:t>
            </a:r>
            <a:br>
              <a:rPr lang="ru-RU" i="1" dirty="0" smtClean="0">
                <a:solidFill>
                  <a:srgbClr val="000099"/>
                </a:solidFill>
              </a:rPr>
            </a:br>
            <a:r>
              <a:rPr lang="ru-RU" i="1" dirty="0" smtClean="0">
                <a:solidFill>
                  <a:srgbClr val="000099"/>
                </a:solidFill>
              </a:rPr>
              <a:t>задачи - </a:t>
            </a:r>
            <a:r>
              <a:rPr lang="ru-RU" b="0" i="1" dirty="0" err="1" smtClean="0">
                <a:solidFill>
                  <a:srgbClr val="000099"/>
                </a:solidFill>
              </a:rPr>
              <a:t>задачи</a:t>
            </a:r>
            <a:r>
              <a:rPr lang="ru-RU" b="0" i="1" dirty="0" smtClean="0">
                <a:solidFill>
                  <a:srgbClr val="000099"/>
                </a:solidFill>
              </a:rPr>
              <a:t> из окружающей действительности,</a:t>
            </a:r>
            <a:br>
              <a:rPr lang="ru-RU" b="0" i="1" dirty="0" smtClean="0">
                <a:solidFill>
                  <a:srgbClr val="000099"/>
                </a:solidFill>
              </a:rPr>
            </a:br>
            <a:r>
              <a:rPr lang="ru-RU" b="0" i="1" dirty="0" smtClean="0">
                <a:solidFill>
                  <a:srgbClr val="000099"/>
                </a:solidFill>
              </a:rPr>
              <a:t>которые тесно связаны</a:t>
            </a:r>
            <a:br>
              <a:rPr lang="ru-RU" b="0" i="1" dirty="0" smtClean="0">
                <a:solidFill>
                  <a:srgbClr val="000099"/>
                </a:solidFill>
              </a:rPr>
            </a:br>
            <a:r>
              <a:rPr lang="ru-RU" b="0" i="1" dirty="0" smtClean="0">
                <a:solidFill>
                  <a:srgbClr val="000099"/>
                </a:solidFill>
              </a:rPr>
              <a:t>с формированием практических навыков, необходимых</a:t>
            </a:r>
            <a:br>
              <a:rPr lang="ru-RU" b="0" i="1" dirty="0" smtClean="0">
                <a:solidFill>
                  <a:srgbClr val="000099"/>
                </a:solidFill>
              </a:rPr>
            </a:br>
            <a:r>
              <a:rPr lang="ru-RU" b="0" i="1" dirty="0" smtClean="0">
                <a:solidFill>
                  <a:srgbClr val="000099"/>
                </a:solidFill>
              </a:rPr>
              <a:t>в повседневной жизни</a:t>
            </a:r>
            <a:endParaRPr lang="ru-RU" b="0" i="1" dirty="0">
              <a:solidFill>
                <a:srgbClr val="000099"/>
              </a:solidFill>
            </a:endParaRPr>
          </a:p>
        </p:txBody>
      </p:sp>
      <p:pic>
        <p:nvPicPr>
          <p:cNvPr id="5" name="Picture 11" descr="C:\Documents and Settings\Дворко\Рабочий стол\анимация\200604559.jp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914291">
            <a:off x="8250238" y="5684838"/>
            <a:ext cx="457200" cy="80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DF58D"/>
      </a:lt1>
      <a:dk2>
        <a:srgbClr val="CC3300"/>
      </a:dk2>
      <a:lt2>
        <a:srgbClr val="808080"/>
      </a:lt2>
      <a:accent1>
        <a:srgbClr val="FF6161"/>
      </a:accent1>
      <a:accent2>
        <a:srgbClr val="FFC319"/>
      </a:accent2>
      <a:accent3>
        <a:srgbClr val="FEF9C5"/>
      </a:accent3>
      <a:accent4>
        <a:srgbClr val="000000"/>
      </a:accent4>
      <a:accent5>
        <a:srgbClr val="FFB7B7"/>
      </a:accent5>
      <a:accent6>
        <a:srgbClr val="E7B016"/>
      </a:accent6>
      <a:hlink>
        <a:srgbClr val="A8D02A"/>
      </a:hlink>
      <a:folHlink>
        <a:srgbClr val="5CB1F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DF58D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EF9C5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E1F4D8"/>
        </a:lt1>
        <a:dk2>
          <a:srgbClr val="003366"/>
        </a:dk2>
        <a:lt2>
          <a:srgbClr val="808080"/>
        </a:lt2>
        <a:accent1>
          <a:srgbClr val="FFC319"/>
        </a:accent1>
        <a:accent2>
          <a:srgbClr val="A8D02A"/>
        </a:accent2>
        <a:accent3>
          <a:srgbClr val="EEF8E9"/>
        </a:accent3>
        <a:accent4>
          <a:srgbClr val="000000"/>
        </a:accent4>
        <a:accent5>
          <a:srgbClr val="FFDEAB"/>
        </a:accent5>
        <a:accent6>
          <a:srgbClr val="98BC25"/>
        </a:accent6>
        <a:hlink>
          <a:srgbClr val="5CB1FE"/>
        </a:hlink>
        <a:folHlink>
          <a:srgbClr val="FF61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EE9DE"/>
        </a:lt1>
        <a:dk2>
          <a:srgbClr val="000066"/>
        </a:dk2>
        <a:lt2>
          <a:srgbClr val="808080"/>
        </a:lt2>
        <a:accent1>
          <a:srgbClr val="5CB1FE"/>
        </a:accent1>
        <a:accent2>
          <a:srgbClr val="FF7575"/>
        </a:accent2>
        <a:accent3>
          <a:srgbClr val="FEF2EC"/>
        </a:accent3>
        <a:accent4>
          <a:srgbClr val="000000"/>
        </a:accent4>
        <a:accent5>
          <a:srgbClr val="B5D5FE"/>
        </a:accent5>
        <a:accent6>
          <a:srgbClr val="E76969"/>
        </a:accent6>
        <a:hlink>
          <a:srgbClr val="FFC319"/>
        </a:hlink>
        <a:folHlink>
          <a:srgbClr val="A8D02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1261</TotalTime>
  <Words>400</Words>
  <Application>Microsoft Office PowerPoint</Application>
  <PresentationFormat>Экран (4:3)</PresentationFormat>
  <Paragraphs>84</Paragraphs>
  <Slides>17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Default Design</vt:lpstr>
      <vt:lpstr>Слайд 1</vt:lpstr>
      <vt:lpstr>Где применяется математика?</vt:lpstr>
      <vt:lpstr>Слайд 3</vt:lpstr>
      <vt:lpstr>Профессиональный стандарт учителя математики</vt:lpstr>
      <vt:lpstr>Методическая проблема</vt:lpstr>
      <vt:lpstr>Как на уроках математики сформировать представление о практической значимости изучаемого материала?</vt:lpstr>
      <vt:lpstr>Способы решения проблемы</vt:lpstr>
      <vt:lpstr>Решение практико-ориентированных задач</vt:lpstr>
      <vt:lpstr>Практико-ориентированные задачи - задачи из окружающей действительности, которые тесно связаны с формированием практических навыков, необходимых в повседневной жизни</vt:lpstr>
      <vt:lpstr>Отличительные особенности</vt:lpstr>
      <vt:lpstr>Методические особенности обучения</vt:lpstr>
      <vt:lpstr>Слайд 12</vt:lpstr>
      <vt:lpstr>Этапы работы с задачей</vt:lpstr>
      <vt:lpstr>Формы работы</vt:lpstr>
      <vt:lpstr>Слайд 15</vt:lpstr>
      <vt:lpstr>Результативность реализации</vt:lpstr>
      <vt:lpstr>Слайд 17</vt:lpstr>
    </vt:vector>
  </TitlesOfParts>
  <Company>Guild Design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ThemeGallery PowerTemplate</dc:title>
  <dc:creator>www.themegallery.com</dc:creator>
  <cp:lastModifiedBy>1</cp:lastModifiedBy>
  <cp:revision>133</cp:revision>
  <dcterms:created xsi:type="dcterms:W3CDTF">2008-03-10T09:13:42Z</dcterms:created>
  <dcterms:modified xsi:type="dcterms:W3CDTF">2018-02-12T16:05:08Z</dcterms:modified>
</cp:coreProperties>
</file>