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unknown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307" r:id="rId2"/>
    <p:sldId id="305" r:id="rId3"/>
    <p:sldId id="304" r:id="rId4"/>
    <p:sldId id="288" r:id="rId5"/>
    <p:sldId id="294" r:id="rId6"/>
    <p:sldId id="303" r:id="rId7"/>
    <p:sldId id="277" r:id="rId8"/>
    <p:sldId id="289" r:id="rId9"/>
    <p:sldId id="295" r:id="rId10"/>
    <p:sldId id="298" r:id="rId11"/>
    <p:sldId id="271" r:id="rId12"/>
    <p:sldId id="309" r:id="rId13"/>
    <p:sldId id="279" r:id="rId14"/>
    <p:sldId id="308" r:id="rId15"/>
    <p:sldId id="300" r:id="rId16"/>
    <p:sldId id="306" r:id="rId17"/>
    <p:sldId id="290" r:id="rId18"/>
    <p:sldId id="310" r:id="rId19"/>
    <p:sldId id="293" r:id="rId20"/>
  </p:sldIdLst>
  <p:sldSz cx="9144000" cy="6858000" type="screen4x3"/>
  <p:notesSz cx="680085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4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EC81711-B823-474C-B5FF-5EFD27549E82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4195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2863" y="943292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655E5D-A4AF-4605-A771-A3171E817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244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94F71F-2516-4775-BE44-F7EEEA7E4A1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AC94F-E8F2-4249-A5E0-9F16A0808C50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7441F-4B9F-46BD-9165-0BB68E2BE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37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85B9D-29F6-4C3C-B4BB-E851BA975662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1E018-5CB4-40CC-9B0F-07307033B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0683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7BF56-90F5-4F12-B319-BFFD2E3FD3B7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17103-8B64-4862-80E9-12439AF3E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056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4FC72-00A5-4AEF-AA0F-E74F7CB5338E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C17C9-34B6-4495-A338-D854E0E62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142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DCDA-7904-4AC9-B04B-F53A0831CF66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B96A3-8FEE-48F7-A768-BCD58CB51A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030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7E789-28DA-46A3-ADFF-6C2749449D64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50D4C-4A04-4BA7-87FE-AB2276980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1382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23AE-B28D-4F2C-A25E-8756F3E24FBD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C0CF8-D5A2-4E57-B91D-3864D2AB19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1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93482-D1A7-46B9-BA0F-CEDE629F790E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6EF05-81D0-45F4-B2D2-1FE480469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1605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4066-0F5F-479A-8573-53D303578AB6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174CD-C839-4475-BDCB-6754AA274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677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E02D-8435-4BCC-BC34-2FC43F057C03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892A9-C8EA-4A94-96B6-4AA8BD104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321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FB549-87EE-436D-AF01-172D3DA2C632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56E4A-F883-4AF6-9572-056C65631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679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BDF955-2BFB-4ED3-B888-F028D63550FB}" type="datetimeFigureOut">
              <a:rPr lang="ru-RU"/>
              <a:pPr>
                <a:defRPr/>
              </a:pPr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752DD5-71E5-42F2-8312-18984A7BB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2" Type="http://schemas.openxmlformats.org/officeDocument/2006/relationships/slideLayout" Target="../slideLayouts/slideLayout7.xml"/><Relationship Id="rId1" Type="http://schemas.openxmlformats.org/officeDocument/2006/relationships/video" Target="../media/media2.mp4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7.xml"/><Relationship Id="rId1" Type="http://schemas.openxmlformats.org/officeDocument/2006/relationships/video" Target="../media/media1.mp4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875"/>
            <a:ext cx="7772400" cy="2187575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Урок геометрии в 8 классе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Тема: «Теорема Пифагора»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</a:t>
            </a:r>
            <a:endParaRPr lang="en-US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Лукьянова Ольга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323850" y="252413"/>
            <a:ext cx="84248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Заполните таблицу №2</a:t>
            </a:r>
          </a:p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Возведите во вторую степень длины катетов и гипотенузы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650" y="1557338"/>
          <a:ext cx="7993062" cy="4165601"/>
        </p:xfrm>
        <a:graphic>
          <a:graphicData uri="http://schemas.openxmlformats.org/drawingml/2006/table">
            <a:tbl>
              <a:tblPr/>
              <a:tblGrid>
                <a:gridCol w="1997640"/>
                <a:gridCol w="1998474"/>
                <a:gridCol w="1998474"/>
                <a:gridCol w="1998474"/>
              </a:tblGrid>
              <a:tr h="680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>
                          <a:latin typeface="Times New Roman"/>
                          <a:ea typeface="Calibri"/>
                          <a:cs typeface="Times New Roman"/>
                        </a:rPr>
                        <a:t>III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6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6600" b="1" baseline="300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6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600" b="1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6600" b="1" baseline="3000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6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9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6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en-US" sz="6600" b="1" baseline="300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6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3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2" marR="685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419475" y="24923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25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76600" y="3500438"/>
            <a:ext cx="954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144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19475" y="4797425"/>
            <a:ext cx="954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169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5600" y="24923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36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508625" y="3500438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64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364163" y="4724400"/>
            <a:ext cx="954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100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451725" y="2492375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81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380288" y="3573463"/>
            <a:ext cx="954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144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380288" y="4724400"/>
            <a:ext cx="9540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225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779838" y="5805488"/>
            <a:ext cx="36718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800" b="1" baseline="30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baseline="30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8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4800" b="1">
                <a:latin typeface="Times New Roman" pitchFamily="18" charset="0"/>
                <a:cs typeface="Times New Roman" pitchFamily="18" charset="0"/>
              </a:rPr>
              <a:t> +  </a:t>
            </a:r>
            <a:r>
              <a:rPr lang="en-US" sz="4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800" b="1" baseline="300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7950" y="333375"/>
            <a:ext cx="7772400" cy="1727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«Теорема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пифагора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>
          <a:xfrm>
            <a:off x="722313" y="620713"/>
            <a:ext cx="7772400" cy="1584325"/>
          </a:xfrm>
        </p:spPr>
        <p:txBody>
          <a:bodyPr/>
          <a:lstStyle/>
          <a:p>
            <a:pPr eaLnBrk="1" hangingPunct="1"/>
            <a:endParaRPr lang="ru-RU" sz="32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http://www.shkolageo.ru/mpakard/%D0%93%D0%BE%D0%BC%D0%B5%D1%80+%28VIII+%D0%B2+%D0%B4%D0%BE+%D0%A0.+%D0%A5.%29+%D0%A4%D0%B0%D0%BB%D0%B5%D1%81+%D0%9C%D0%B8%D0%BB%D0%B5%D1%82%D1%81%D0%BA%D0%B8%D0%B9+%28%D0%BE%D0%BA.+625+%E2%80%94+%D0%BE%D0%BA.+547+%D0%B4%D0%BE+%D0%A0.+%D0%A5.%29d/img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2963" y="115888"/>
            <a:ext cx="1846262" cy="137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Box 3"/>
          <p:cNvSpPr txBox="1">
            <a:spLocks noChangeArrowheads="1"/>
          </p:cNvSpPr>
          <p:nvPr/>
        </p:nvSpPr>
        <p:spPr bwMode="auto">
          <a:xfrm>
            <a:off x="179388" y="2205038"/>
            <a:ext cx="87137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    прямоугольном треугольнике…………………гипотенузы равен сумме……………….. катетов. </a:t>
            </a:r>
          </a:p>
        </p:txBody>
      </p:sp>
      <p:sp>
        <p:nvSpPr>
          <p:cNvPr id="12294" name="TextBox 4"/>
          <p:cNvSpPr txBox="1">
            <a:spLocks noChangeArrowheads="1"/>
          </p:cNvSpPr>
          <p:nvPr/>
        </p:nvSpPr>
        <p:spPr bwMode="auto">
          <a:xfrm>
            <a:off x="3492500" y="6021388"/>
            <a:ext cx="27352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19700" y="2133600"/>
            <a:ext cx="13065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95513" y="2492375"/>
            <a:ext cx="1616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квадратов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23850" y="3429000"/>
            <a:ext cx="3332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………..=…………. +…………..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750" y="3068638"/>
            <a:ext cx="584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40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547813" y="3068638"/>
            <a:ext cx="612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 b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40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771775" y="3068638"/>
            <a:ext cx="641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40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>
              <a:latin typeface="Calibri" pitchFamily="34" charset="0"/>
            </a:endParaRPr>
          </a:p>
        </p:txBody>
      </p:sp>
      <p:pic>
        <p:nvPicPr>
          <p:cNvPr id="2052" name="Picture 4" descr="C:\Users\1\Desktop\slide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852738"/>
            <a:ext cx="3779837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948488" y="3357563"/>
            <a:ext cx="7223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54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084888" y="5229225"/>
            <a:ext cx="760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 b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885113" y="5157788"/>
            <a:ext cx="800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54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54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>
              <a:latin typeface="Calibri" pitchFamily="34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2513387">
            <a:off x="6800850" y="5110163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 rot="-2407900">
            <a:off x="7307263" y="5102225"/>
            <a:ext cx="4079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Times New Roman" pitchFamily="18" charset="0"/>
                <a:cs typeface="Times New Roman" pitchFamily="18" charset="0"/>
              </a:rPr>
              <a:t>b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092950" y="4724400"/>
            <a:ext cx="5032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Times New Roman" pitchFamily="18" charset="0"/>
                <a:cs typeface="Times New Roman" pitchFamily="18" charset="0"/>
              </a:rPr>
              <a:t>c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Ромб 25"/>
          <p:cNvSpPr/>
          <p:nvPr/>
        </p:nvSpPr>
        <p:spPr>
          <a:xfrm>
            <a:off x="7164388" y="5516563"/>
            <a:ext cx="215900" cy="2159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96938" y="4581525"/>
            <a:ext cx="41925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«Пифагоровы штаны во все 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стороны равны!»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7" grpId="0"/>
      <p:bldP spid="18" grpId="0"/>
      <p:bldP spid="19" grpId="0"/>
      <p:bldP spid="20" grpId="0"/>
      <p:bldP spid="21" grpId="0"/>
      <p:bldP spid="22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2735262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0"/>
            <a:ext cx="3671887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4300" y="404813"/>
            <a:ext cx="4751388" cy="2432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Если прямоугольный треугольник достроить до квадрата со стороной равной длине его катетов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а+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b)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то его площадь будет равна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a+b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95738" y="1916113"/>
            <a:ext cx="51482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2. Площадь прямоугольного треугольника равна</a:t>
            </a: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05038"/>
            <a:ext cx="4333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2276475"/>
            <a:ext cx="3603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76250"/>
            <a:ext cx="3603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6250"/>
            <a:ext cx="35877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2276475"/>
            <a:ext cx="3603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067175" y="2997200"/>
            <a:ext cx="48164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Times New Roman" pitchFamily="18" charset="0"/>
                <a:cs typeface="Times New Roman" pitchFamily="18" charset="0"/>
              </a:rPr>
              <a:t>3. Площадь внутреннего квадрата со строной </a:t>
            </a:r>
            <a:r>
              <a:rPr lang="ru-RU" sz="4800" b="1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равна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56325" y="3213100"/>
            <a:ext cx="723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5400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35150" y="1052513"/>
            <a:ext cx="7826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6000" b="1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>
              <a:latin typeface="Calibri" pitchFamily="34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flipH="1">
            <a:off x="250825" y="4292600"/>
            <a:ext cx="7273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= 4 *     + с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313" y="4221163"/>
            <a:ext cx="4318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3850" y="5157788"/>
            <a:ext cx="60594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+ 2а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+ с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23850" y="5949950"/>
            <a:ext cx="4640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+ 2а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- 2</a:t>
            </a:r>
            <a:r>
              <a:rPr lang="en-US" sz="3600" b="1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 = с</a:t>
            </a:r>
            <a:r>
              <a:rPr lang="ru-RU" sz="3600" b="1" baseline="30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258888" y="6021388"/>
            <a:ext cx="504825" cy="5762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419475" y="6021388"/>
            <a:ext cx="504825" cy="5762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508625" y="4508500"/>
            <a:ext cx="2921000" cy="104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ru-RU" sz="44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4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baseline="30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4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724525" y="5661025"/>
            <a:ext cx="30019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800">
                <a:latin typeface="Times New Roman" pitchFamily="18" charset="0"/>
                <a:cs typeface="Times New Roman" pitchFamily="18" charset="0"/>
              </a:rPr>
              <a:t>Теорема доказана!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5" grpId="0"/>
      <p:bldP spid="16" grpId="0"/>
      <p:bldP spid="17" grpId="0"/>
      <p:bldP spid="19" grpId="0"/>
      <p:bldP spid="23" grpId="0"/>
      <p:bldP spid="24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Доказательство теоремы Пифагора)))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436155" y="404664"/>
            <a:ext cx="7664237" cy="5604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79388" y="0"/>
            <a:ext cx="900588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Практические способы доказательства теоремы Пифагора </a:t>
            </a:r>
          </a:p>
          <a:p>
            <a:pPr algn="ctr" eaLnBrk="1" hangingPunct="1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методом разрезания. </a:t>
            </a:r>
          </a:p>
          <a:p>
            <a:pPr eaLnBrk="1" hangingPunct="1">
              <a:buFontTx/>
              <a:buChar char="-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 Доказательство ан-Найризия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Доказательство Гутхейля</a:t>
            </a:r>
          </a:p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Доказательство Перигаля</a:t>
            </a:r>
          </a:p>
        </p:txBody>
      </p:sp>
      <p:pic>
        <p:nvPicPr>
          <p:cNvPr id="15363" name="Picture 4" descr="C:\Users\1\Desktop\slide_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841652">
            <a:off x="3860800" y="1511300"/>
            <a:ext cx="44291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95288" y="188913"/>
            <a:ext cx="82804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Какой длины должны быть стропила, если уже изготовлены балки равные длине стены 8 м и высоте крыши  3 м?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C:\Users\1\Desktop\ВСЕ ПОДРЯД2\2109318984533d2584e198e7.78719969_articles_main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3600"/>
            <a:ext cx="35274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1" descr="C:\Users\1\Desktop\задача треуг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781300"/>
            <a:ext cx="49688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7380288" y="3933825"/>
            <a:ext cx="3270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4859338" y="3860800"/>
            <a:ext cx="328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6391" name="TextBox 6"/>
          <p:cNvSpPr txBox="1">
            <a:spLocks noChangeArrowheads="1"/>
          </p:cNvSpPr>
          <p:nvPr/>
        </p:nvSpPr>
        <p:spPr bwMode="auto">
          <a:xfrm>
            <a:off x="3851275" y="5445125"/>
            <a:ext cx="4333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6392" name="TextBox 7"/>
          <p:cNvSpPr txBox="1">
            <a:spLocks noChangeArrowheads="1"/>
          </p:cNvSpPr>
          <p:nvPr/>
        </p:nvSpPr>
        <p:spPr bwMode="auto">
          <a:xfrm>
            <a:off x="6011863" y="2924175"/>
            <a:ext cx="527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8532813" y="5084763"/>
            <a:ext cx="769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6084888" y="6092825"/>
            <a:ext cx="647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00788" y="5300663"/>
            <a:ext cx="215900" cy="14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508625" y="4005263"/>
            <a:ext cx="287338" cy="28733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948488" y="4005263"/>
            <a:ext cx="215900" cy="28733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efb67355e26cb0fefbc6dfa50c0ce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3"/>
            <a:ext cx="9144000" cy="642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492375"/>
            <a:ext cx="14128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141663"/>
            <a:ext cx="15113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6338"/>
            <a:ext cx="1692275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644900"/>
            <a:ext cx="1366837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2" descr="C:\Users\1\Desktop\konfiguratsii-raznyh-vidov-krys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2492375"/>
            <a:ext cx="14986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1\Desktop\konfiguratsii-raznyh-vidov-krysh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163" y="4149725"/>
            <a:ext cx="12827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1\Desktop\75497a1b285e4eef57f0ee769cc428e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3E3E3"/>
              </a:clrFrom>
              <a:clrTo>
                <a:srgbClr val="E3E3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4211638" y="2349500"/>
            <a:ext cx="852487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9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3635375" y="260350"/>
            <a:ext cx="21463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i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6367463" y="1916113"/>
            <a:ext cx="2133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узнал….</a:t>
            </a:r>
            <a:endParaRPr lang="ru-RU" sz="4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348038" y="4941888"/>
            <a:ext cx="2590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научился…</a:t>
            </a:r>
          </a:p>
        </p:txBody>
      </p:sp>
      <p:sp>
        <p:nvSpPr>
          <p:cNvPr id="18439" name="TextBox 9"/>
          <p:cNvSpPr txBox="1">
            <a:spLocks noChangeArrowheads="1"/>
          </p:cNvSpPr>
          <p:nvPr/>
        </p:nvSpPr>
        <p:spPr bwMode="auto">
          <a:xfrm>
            <a:off x="1042988" y="1484313"/>
            <a:ext cx="300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Calibri" pitchFamily="34" charset="0"/>
            </a:endParaRPr>
          </a:p>
        </p:txBody>
      </p:sp>
      <p:pic>
        <p:nvPicPr>
          <p:cNvPr id="18440" name="Picture 2" descr="C:\Users\1\Desktop\cba601fa4a2f25f9c456e1e762904f8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775075"/>
            <a:ext cx="16557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1" name="TextBox 10"/>
          <p:cNvSpPr txBox="1">
            <a:spLocks noChangeArrowheads="1"/>
          </p:cNvSpPr>
          <p:nvPr/>
        </p:nvSpPr>
        <p:spPr bwMode="auto">
          <a:xfrm>
            <a:off x="979122" y="1807596"/>
            <a:ext cx="204543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умею 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</p:txBody>
      </p:sp>
      <p:pic>
        <p:nvPicPr>
          <p:cNvPr id="18442" name="Picture 3" descr="F:\двускатна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25863" y="476250"/>
            <a:ext cx="1782762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3" descr="C:\Users\1\Desktop\ВСЕ ПОДРЯД2\2109318984533d2584e198e7.78719969_articles_main_bi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63" y="3821113"/>
            <a:ext cx="18002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9900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Строительство дачного домика завершается односкатной крышей.   Рассчитайте  длину  стропил для  крыши, если  длина  стены равна  4 м, а высоту крыши планируют сделать равной 1,5 м.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  <a:cs typeface="Times New Roman" pitchFamily="18" charset="0"/>
              </a:rPr>
            </a:b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3" descr="C:\Users\1\Desktop\Visyachie-stropi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36838"/>
            <a:ext cx="4392613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2627313" y="2852738"/>
            <a:ext cx="288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323850" y="5084763"/>
            <a:ext cx="82089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sz="2800" b="1">
                <a:latin typeface="Times New Roman" pitchFamily="18" charset="0"/>
                <a:cs typeface="Times New Roman" pitchFamily="18" charset="0"/>
              </a:rPr>
              <a:t>Творческое задание.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Используя рисунок и данные задачи попробуйте составить свою задачу практической направленности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Kcy;&amp;ocy;&amp;rcy;&amp;pcy;&amp;ucy;&amp;scy; &amp;numero;1 (&amp;ncy;&amp;acy;&amp;chcy;&amp;acy;&amp;lcy;&amp;softcy;&amp;ncy;&amp;acy;&amp;yacy; &amp;shcy;&amp;kcy;&amp;ocy;&amp;lcy;&amp;acy;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"/>
            <a:ext cx="8715375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501650" y="404813"/>
            <a:ext cx="86423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урока: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Рассмотреть теорему Пифагора и узнать её практическое применение 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2349500"/>
            <a:ext cx="6840538" cy="283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eaLnBrk="1" hangingPunct="1">
              <a:buFontTx/>
              <a:buChar char="-"/>
            </a:pP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изучить теорему Пифагора;</a:t>
            </a:r>
          </a:p>
          <a:p>
            <a:pPr eaLnBrk="1" hangingPunct="1">
              <a:buFontTx/>
              <a:buChar char="-"/>
            </a:pP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доказать различными способами; </a:t>
            </a:r>
          </a:p>
          <a:p>
            <a:pPr eaLnBrk="1" hangingPunct="1">
              <a:buFontTx/>
              <a:buChar char="-"/>
            </a:pPr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применить при решении практико-   </a:t>
            </a:r>
          </a:p>
          <a:p>
            <a:pPr eaLnBrk="1" hangingPunct="1"/>
            <a:r>
              <a:rPr lang="ru-RU" sz="3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ориентированных задач.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лиматические пояса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115616" y="332656"/>
            <a:ext cx="6784753" cy="55511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лоская крыш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371475"/>
            <a:ext cx="5500688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F:\двускатна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470150"/>
            <a:ext cx="5715000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179388" y="1989138"/>
            <a:ext cx="8783637" cy="3887787"/>
          </a:xfrm>
        </p:spPr>
        <p:txBody>
          <a:bodyPr/>
          <a:lstStyle/>
          <a:p>
            <a:pPr eaLnBrk="1" hangingPunct="1"/>
            <a:r>
              <a:rPr lang="ru-RU" sz="77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«Под крышей дома моего…»</a:t>
            </a:r>
          </a:p>
        </p:txBody>
      </p:sp>
      <p:pic>
        <p:nvPicPr>
          <p:cNvPr id="6147" name="Picture 4" descr="C:\Users\1\Desktop\triangular-metal-roof-isolated-white-background-269664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0"/>
            <a:ext cx="8353425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395288" y="0"/>
            <a:ext cx="8520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Жилой комплекс «Экодолье Самара»</a:t>
            </a:r>
            <a:endParaRPr lang="ru-RU" sz="280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7171" name="Picture 4" descr="C:\Users\1\Pictures\ь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08050"/>
            <a:ext cx="4827588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2" descr="C:\Users\1\Desktop\урок округ репетиция\849065560dd9f59eee8114fa3a90ff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933825"/>
            <a:ext cx="446722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" descr="C:\Users\1\Desktop\image.ph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866775"/>
            <a:ext cx="4356100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Box 6"/>
          <p:cNvSpPr txBox="1">
            <a:spLocks noChangeArrowheads="1"/>
          </p:cNvSpPr>
          <p:nvPr/>
        </p:nvSpPr>
        <p:spPr bwMode="auto">
          <a:xfrm>
            <a:off x="2759075" y="428625"/>
            <a:ext cx="345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b="1">
                <a:latin typeface="Times New Roman" pitchFamily="18" charset="0"/>
                <a:cs typeface="Times New Roman" pitchFamily="18" charset="0"/>
              </a:rPr>
              <a:t>http://samara.ecodolie.ru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5" name="Picture 5" descr="C:\Users\1\Desktop\b_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573463"/>
            <a:ext cx="4787900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95288" y="188913"/>
            <a:ext cx="82804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двускатных крыш коттеджей (форма в сечении) заготовлены балки. Какой длины должны быть стропила, если  длина стены 8 м, а высоту крыши планируют сделать равной  3 м ?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1\Desktop\ВСЕ ПОДРЯД2\2109318984533d2584e198e7.78719969_articles_main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35274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4859338" y="3860800"/>
            <a:ext cx="328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7900" y="3933825"/>
            <a:ext cx="360363" cy="287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198" name="Picture 8" descr="C:\Users\1\Desktop\2017-2018\ВСЕ ПОДРЯД2\ТРЕУГОЛЬНИК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133600"/>
            <a:ext cx="467995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7596188" y="2781300"/>
            <a:ext cx="415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700338" y="188913"/>
            <a:ext cx="34718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«Верю – не верю»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5650" y="836613"/>
            <a:ext cx="68738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Гипотенуза – большая сторона прямоугольного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треугольника.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5650" y="1773238"/>
            <a:ext cx="7745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У прямоугольного треугольника сумма острых углов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 не равна 90 градусов. </a:t>
            </a:r>
          </a:p>
          <a:p>
            <a:pPr eaLnBrk="1" hangingPunct="1"/>
            <a:endParaRPr lang="ru-RU" sz="2400" b="1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00113" y="5084763"/>
            <a:ext cx="7848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Площадь прямоугольного треугольника равна </a:t>
            </a:r>
          </a:p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половине произведения его катетов.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933825"/>
            <a:ext cx="68468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Катет лежащий против угла в 30 градусов не равен половине гипотенузы?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27088" y="2781300"/>
            <a:ext cx="77057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latin typeface="Times New Roman" pitchFamily="18" charset="0"/>
                <a:cs typeface="Times New Roman" pitchFamily="18" charset="0"/>
              </a:rPr>
              <a:t>Меньшие стороны прямоугольного треугольника называются  катетами.</a:t>
            </a:r>
          </a:p>
          <a:p>
            <a:pPr eaLnBrk="1" hangingPunct="1"/>
            <a:endParaRPr lang="ru-RU">
              <a:latin typeface="Calibri" pitchFamily="34" charset="0"/>
            </a:endParaRPr>
          </a:p>
        </p:txBody>
      </p:sp>
      <p:pic>
        <p:nvPicPr>
          <p:cNvPr id="2050" name="Picture 2" descr="C:\Users\1\Pictures\slide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589588"/>
            <a:ext cx="1603375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6732588" y="4005263"/>
            <a:ext cx="431800" cy="3603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971550" y="2205038"/>
            <a:ext cx="287338" cy="431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23850" y="115888"/>
            <a:ext cx="8640763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</a:p>
          <a:p>
            <a:pPr eaLnBrk="0" hangingPunct="0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Заполните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таблицу</a:t>
            </a:r>
            <a:r>
              <a:rPr lang="en-US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1</a:t>
            </a:r>
          </a:p>
          <a:p>
            <a:pPr eaLnBrk="0" hangingPunct="0"/>
            <a:r>
              <a:rPr lang="ru-RU" sz="2800" b="1">
                <a:latin typeface="Times New Roman" pitchFamily="18" charset="0"/>
                <a:cs typeface="Times New Roman" pitchFamily="18" charset="0"/>
              </a:rPr>
              <a:t>Измерьте стороны прямоугольного треугольника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8313" y="1773238"/>
          <a:ext cx="8064499" cy="4392612"/>
        </p:xfrm>
        <a:graphic>
          <a:graphicData uri="http://schemas.openxmlformats.org/drawingml/2006/table">
            <a:tbl>
              <a:tblPr/>
              <a:tblGrid>
                <a:gridCol w="2015494"/>
                <a:gridCol w="2016335"/>
                <a:gridCol w="2016335"/>
                <a:gridCol w="2016335"/>
              </a:tblGrid>
              <a:tr h="7424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2200" b="1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III</a:t>
                      </a:r>
                      <a:endParaRPr lang="ru-RU" sz="3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600" b="1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ru-RU" sz="6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ru-RU" sz="6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0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6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ru-RU" sz="6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77" marR="685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76600" y="2781300"/>
            <a:ext cx="4397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03575" y="4005263"/>
            <a:ext cx="704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03575" y="5157788"/>
            <a:ext cx="698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64163" y="2781300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5600" y="4005263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92725" y="522922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308850" y="2781300"/>
            <a:ext cx="441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235825" y="4005263"/>
            <a:ext cx="704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308850" y="5229225"/>
            <a:ext cx="6969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000" b="1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3222</TotalTime>
  <Words>395</Words>
  <Application>Microsoft Office PowerPoint</Application>
  <PresentationFormat>Экран (4:3)</PresentationFormat>
  <Paragraphs>114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 геометрии в 8 классе Тема: «Теорема Пифагора»</vt:lpstr>
      <vt:lpstr>Слайд 2</vt:lpstr>
      <vt:lpstr>Слайд 3</vt:lpstr>
      <vt:lpstr>Слайд 4</vt:lpstr>
      <vt:lpstr>«Под крышей дома моего…»</vt:lpstr>
      <vt:lpstr>Слайд 6</vt:lpstr>
      <vt:lpstr>Слайд 7</vt:lpstr>
      <vt:lpstr>Слайд 8</vt:lpstr>
      <vt:lpstr>Слайд 9</vt:lpstr>
      <vt:lpstr>Слайд 10</vt:lpstr>
      <vt:lpstr>  «Теорема                   пифагора»</vt:lpstr>
      <vt:lpstr>Слайд 12</vt:lpstr>
      <vt:lpstr>Слайд 13</vt:lpstr>
      <vt:lpstr>Слайд 14</vt:lpstr>
      <vt:lpstr>Слайд 15</vt:lpstr>
      <vt:lpstr>Слайд 16</vt:lpstr>
      <vt:lpstr>Слайд 17</vt:lpstr>
      <vt:lpstr>Домашнее задание Задача. Строительство дачного домика завершается односкатной крышей.   Рассчитайте  длину  стропил для  крыши, если  длина  стены равна  4 м, а высоту крыши планируют сделать равной 1,5 м. 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290</cp:revision>
  <dcterms:created xsi:type="dcterms:W3CDTF">2017-11-25T05:20:56Z</dcterms:created>
  <dcterms:modified xsi:type="dcterms:W3CDTF">2018-02-12T16:03:10Z</dcterms:modified>
</cp:coreProperties>
</file>