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7" r:id="rId3"/>
    <p:sldId id="290" r:id="rId4"/>
    <p:sldId id="292" r:id="rId5"/>
    <p:sldId id="293" r:id="rId6"/>
    <p:sldId id="291" r:id="rId7"/>
    <p:sldId id="287" r:id="rId8"/>
    <p:sldId id="289" r:id="rId9"/>
    <p:sldId id="311" r:id="rId10"/>
    <p:sldId id="314" r:id="rId11"/>
    <p:sldId id="312" r:id="rId12"/>
    <p:sldId id="324" r:id="rId13"/>
    <p:sldId id="323" r:id="rId14"/>
    <p:sldId id="263" r:id="rId15"/>
    <p:sldId id="260" r:id="rId16"/>
    <p:sldId id="294" r:id="rId17"/>
    <p:sldId id="264" r:id="rId18"/>
    <p:sldId id="265" r:id="rId19"/>
    <p:sldId id="295" r:id="rId20"/>
    <p:sldId id="267" r:id="rId21"/>
    <p:sldId id="262" r:id="rId22"/>
    <p:sldId id="296" r:id="rId23"/>
    <p:sldId id="303" r:id="rId24"/>
    <p:sldId id="301" r:id="rId25"/>
    <p:sldId id="304" r:id="rId26"/>
    <p:sldId id="305" r:id="rId27"/>
    <p:sldId id="307" r:id="rId28"/>
    <p:sldId id="325" r:id="rId29"/>
    <p:sldId id="328" r:id="rId30"/>
    <p:sldId id="329" r:id="rId31"/>
    <p:sldId id="326" r:id="rId32"/>
    <p:sldId id="308" r:id="rId33"/>
    <p:sldId id="310" r:id="rId34"/>
    <p:sldId id="281" r:id="rId35"/>
    <p:sldId id="282" r:id="rId36"/>
  </p:sldIdLst>
  <p:sldSz cx="9144000" cy="6858000" type="screen4x3"/>
  <p:notesSz cx="6858000" cy="9144000"/>
  <p:custShowLst>
    <p:custShow name="Произвольный показ 1" id="0">
      <p:sldLst>
        <p:sld r:id="rId13"/>
        <p:sld r:id="rId29"/>
        <p:sld r:id="rId32"/>
        <p:sld r:id="rId30"/>
      </p:sldLst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9" autoAdjust="0"/>
    <p:restoredTop sz="94660"/>
  </p:normalViewPr>
  <p:slideViewPr>
    <p:cSldViewPr>
      <p:cViewPr>
        <p:scale>
          <a:sx n="76" d="100"/>
          <a:sy n="76" d="100"/>
        </p:scale>
        <p:origin x="-102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0" y="0"/>
            <a:ext cx="9144000" cy="6846888"/>
            <a:chOff x="2308" y="1895"/>
            <a:chExt cx="1144" cy="96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08" y="1895"/>
              <a:ext cx="1144" cy="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2485" y="2042"/>
              <a:ext cx="967" cy="801"/>
            </a:xfrm>
            <a:custGeom>
              <a:avLst/>
              <a:gdLst/>
              <a:ahLst/>
              <a:cxnLst>
                <a:cxn ang="0">
                  <a:pos x="1611" y="1506"/>
                </a:cxn>
                <a:cxn ang="0">
                  <a:pos x="1663" y="1498"/>
                </a:cxn>
                <a:cxn ang="0">
                  <a:pos x="1712" y="1481"/>
                </a:cxn>
                <a:cxn ang="0">
                  <a:pos x="1755" y="1456"/>
                </a:cxn>
                <a:cxn ang="0">
                  <a:pos x="1793" y="1423"/>
                </a:cxn>
                <a:cxn ang="0">
                  <a:pos x="1825" y="1384"/>
                </a:cxn>
                <a:cxn ang="0">
                  <a:pos x="1849" y="1339"/>
                </a:cxn>
                <a:cxn ang="0">
                  <a:pos x="1864" y="1289"/>
                </a:cxn>
                <a:cxn ang="0">
                  <a:pos x="1868" y="1236"/>
                </a:cxn>
                <a:cxn ang="0">
                  <a:pos x="1868" y="1222"/>
                </a:cxn>
                <a:cxn ang="0">
                  <a:pos x="1867" y="1209"/>
                </a:cxn>
                <a:cxn ang="0">
                  <a:pos x="1934" y="175"/>
                </a:cxn>
                <a:cxn ang="0">
                  <a:pos x="1932" y="162"/>
                </a:cxn>
                <a:cxn ang="0">
                  <a:pos x="1929" y="138"/>
                </a:cxn>
                <a:cxn ang="0">
                  <a:pos x="1914" y="118"/>
                </a:cxn>
                <a:cxn ang="0">
                  <a:pos x="1889" y="104"/>
                </a:cxn>
                <a:cxn ang="0">
                  <a:pos x="1860" y="95"/>
                </a:cxn>
                <a:cxn ang="0">
                  <a:pos x="1831" y="89"/>
                </a:cxn>
                <a:cxn ang="0">
                  <a:pos x="1815" y="87"/>
                </a:cxn>
                <a:cxn ang="0">
                  <a:pos x="1810" y="86"/>
                </a:cxn>
                <a:cxn ang="0">
                  <a:pos x="251" y="0"/>
                </a:cxn>
                <a:cxn ang="0">
                  <a:pos x="201" y="1"/>
                </a:cxn>
                <a:cxn ang="0">
                  <a:pos x="155" y="12"/>
                </a:cxn>
                <a:cxn ang="0">
                  <a:pos x="111" y="33"/>
                </a:cxn>
                <a:cxn ang="0">
                  <a:pos x="73" y="63"/>
                </a:cxn>
                <a:cxn ang="0">
                  <a:pos x="41" y="100"/>
                </a:cxn>
                <a:cxn ang="0">
                  <a:pos x="18" y="141"/>
                </a:cxn>
                <a:cxn ang="0">
                  <a:pos x="4" y="187"/>
                </a:cxn>
                <a:cxn ang="0">
                  <a:pos x="0" y="236"/>
                </a:cxn>
                <a:cxn ang="0">
                  <a:pos x="67" y="1354"/>
                </a:cxn>
                <a:cxn ang="0">
                  <a:pos x="63" y="1378"/>
                </a:cxn>
                <a:cxn ang="0">
                  <a:pos x="63" y="1392"/>
                </a:cxn>
                <a:cxn ang="0">
                  <a:pos x="65" y="1427"/>
                </a:cxn>
                <a:cxn ang="0">
                  <a:pos x="78" y="1484"/>
                </a:cxn>
                <a:cxn ang="0">
                  <a:pos x="103" y="1537"/>
                </a:cxn>
                <a:cxn ang="0">
                  <a:pos x="138" y="1582"/>
                </a:cxn>
                <a:cxn ang="0">
                  <a:pos x="162" y="1601"/>
                </a:cxn>
                <a:cxn ang="0">
                  <a:pos x="169" y="1602"/>
                </a:cxn>
                <a:cxn ang="0">
                  <a:pos x="1611" y="1507"/>
                </a:cxn>
              </a:cxnLst>
              <a:rect l="0" t="0" r="r" b="b"/>
              <a:pathLst>
                <a:path w="1934" h="1602">
                  <a:moveTo>
                    <a:pt x="1611" y="1507"/>
                  </a:moveTo>
                  <a:lnTo>
                    <a:pt x="1611" y="1506"/>
                  </a:lnTo>
                  <a:lnTo>
                    <a:pt x="1638" y="1503"/>
                  </a:lnTo>
                  <a:lnTo>
                    <a:pt x="1663" y="1498"/>
                  </a:lnTo>
                  <a:lnTo>
                    <a:pt x="1689" y="1491"/>
                  </a:lnTo>
                  <a:lnTo>
                    <a:pt x="1712" y="1481"/>
                  </a:lnTo>
                  <a:lnTo>
                    <a:pt x="1735" y="1469"/>
                  </a:lnTo>
                  <a:lnTo>
                    <a:pt x="1755" y="1456"/>
                  </a:lnTo>
                  <a:lnTo>
                    <a:pt x="1775" y="1440"/>
                  </a:lnTo>
                  <a:lnTo>
                    <a:pt x="1793" y="1423"/>
                  </a:lnTo>
                  <a:lnTo>
                    <a:pt x="1810" y="1404"/>
                  </a:lnTo>
                  <a:lnTo>
                    <a:pt x="1825" y="1384"/>
                  </a:lnTo>
                  <a:lnTo>
                    <a:pt x="1837" y="1362"/>
                  </a:lnTo>
                  <a:lnTo>
                    <a:pt x="1849" y="1339"/>
                  </a:lnTo>
                  <a:lnTo>
                    <a:pt x="1857" y="1315"/>
                  </a:lnTo>
                  <a:lnTo>
                    <a:pt x="1864" y="1289"/>
                  </a:lnTo>
                  <a:lnTo>
                    <a:pt x="1867" y="1263"/>
                  </a:lnTo>
                  <a:lnTo>
                    <a:pt x="1868" y="1236"/>
                  </a:lnTo>
                  <a:lnTo>
                    <a:pt x="1868" y="1229"/>
                  </a:lnTo>
                  <a:lnTo>
                    <a:pt x="1868" y="1222"/>
                  </a:lnTo>
                  <a:lnTo>
                    <a:pt x="1868" y="1215"/>
                  </a:lnTo>
                  <a:lnTo>
                    <a:pt x="1867" y="1209"/>
                  </a:lnTo>
                  <a:lnTo>
                    <a:pt x="1869" y="1209"/>
                  </a:lnTo>
                  <a:lnTo>
                    <a:pt x="1934" y="175"/>
                  </a:lnTo>
                  <a:lnTo>
                    <a:pt x="1932" y="175"/>
                  </a:lnTo>
                  <a:lnTo>
                    <a:pt x="1932" y="162"/>
                  </a:lnTo>
                  <a:lnTo>
                    <a:pt x="1931" y="149"/>
                  </a:lnTo>
                  <a:lnTo>
                    <a:pt x="1929" y="138"/>
                  </a:lnTo>
                  <a:lnTo>
                    <a:pt x="1927" y="125"/>
                  </a:lnTo>
                  <a:lnTo>
                    <a:pt x="1914" y="118"/>
                  </a:lnTo>
                  <a:lnTo>
                    <a:pt x="1902" y="111"/>
                  </a:lnTo>
                  <a:lnTo>
                    <a:pt x="1889" y="104"/>
                  </a:lnTo>
                  <a:lnTo>
                    <a:pt x="1875" y="100"/>
                  </a:lnTo>
                  <a:lnTo>
                    <a:pt x="1860" y="95"/>
                  </a:lnTo>
                  <a:lnTo>
                    <a:pt x="1846" y="92"/>
                  </a:lnTo>
                  <a:lnTo>
                    <a:pt x="1831" y="89"/>
                  </a:lnTo>
                  <a:lnTo>
                    <a:pt x="1816" y="87"/>
                  </a:lnTo>
                  <a:lnTo>
                    <a:pt x="1815" y="87"/>
                  </a:lnTo>
                  <a:lnTo>
                    <a:pt x="1813" y="86"/>
                  </a:lnTo>
                  <a:lnTo>
                    <a:pt x="1810" y="86"/>
                  </a:lnTo>
                  <a:lnTo>
                    <a:pt x="1806" y="86"/>
                  </a:lnTo>
                  <a:lnTo>
                    <a:pt x="251" y="0"/>
                  </a:lnTo>
                  <a:lnTo>
                    <a:pt x="225" y="0"/>
                  </a:lnTo>
                  <a:lnTo>
                    <a:pt x="201" y="1"/>
                  </a:lnTo>
                  <a:lnTo>
                    <a:pt x="178" y="5"/>
                  </a:lnTo>
                  <a:lnTo>
                    <a:pt x="155" y="12"/>
                  </a:lnTo>
                  <a:lnTo>
                    <a:pt x="132" y="21"/>
                  </a:lnTo>
                  <a:lnTo>
                    <a:pt x="111" y="33"/>
                  </a:lnTo>
                  <a:lnTo>
                    <a:pt x="92" y="47"/>
                  </a:lnTo>
                  <a:lnTo>
                    <a:pt x="73" y="63"/>
                  </a:lnTo>
                  <a:lnTo>
                    <a:pt x="56" y="80"/>
                  </a:lnTo>
                  <a:lnTo>
                    <a:pt x="41" y="100"/>
                  </a:lnTo>
                  <a:lnTo>
                    <a:pt x="28" y="121"/>
                  </a:lnTo>
                  <a:lnTo>
                    <a:pt x="18" y="141"/>
                  </a:lnTo>
                  <a:lnTo>
                    <a:pt x="10" y="164"/>
                  </a:lnTo>
                  <a:lnTo>
                    <a:pt x="4" y="187"/>
                  </a:lnTo>
                  <a:lnTo>
                    <a:pt x="1" y="211"/>
                  </a:lnTo>
                  <a:lnTo>
                    <a:pt x="0" y="236"/>
                  </a:lnTo>
                  <a:lnTo>
                    <a:pt x="62" y="1354"/>
                  </a:lnTo>
                  <a:lnTo>
                    <a:pt x="67" y="1354"/>
                  </a:lnTo>
                  <a:lnTo>
                    <a:pt x="64" y="1372"/>
                  </a:lnTo>
                  <a:lnTo>
                    <a:pt x="63" y="1378"/>
                  </a:lnTo>
                  <a:lnTo>
                    <a:pt x="63" y="1385"/>
                  </a:lnTo>
                  <a:lnTo>
                    <a:pt x="63" y="1392"/>
                  </a:lnTo>
                  <a:lnTo>
                    <a:pt x="63" y="1397"/>
                  </a:lnTo>
                  <a:lnTo>
                    <a:pt x="65" y="1427"/>
                  </a:lnTo>
                  <a:lnTo>
                    <a:pt x="70" y="1456"/>
                  </a:lnTo>
                  <a:lnTo>
                    <a:pt x="78" y="1484"/>
                  </a:lnTo>
                  <a:lnTo>
                    <a:pt x="90" y="1511"/>
                  </a:lnTo>
                  <a:lnTo>
                    <a:pt x="103" y="1537"/>
                  </a:lnTo>
                  <a:lnTo>
                    <a:pt x="119" y="1560"/>
                  </a:lnTo>
                  <a:lnTo>
                    <a:pt x="138" y="1582"/>
                  </a:lnTo>
                  <a:lnTo>
                    <a:pt x="159" y="1601"/>
                  </a:lnTo>
                  <a:lnTo>
                    <a:pt x="162" y="1601"/>
                  </a:lnTo>
                  <a:lnTo>
                    <a:pt x="166" y="1601"/>
                  </a:lnTo>
                  <a:lnTo>
                    <a:pt x="169" y="1602"/>
                  </a:lnTo>
                  <a:lnTo>
                    <a:pt x="172" y="1602"/>
                  </a:lnTo>
                  <a:lnTo>
                    <a:pt x="1611" y="1507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404" y="1995"/>
              <a:ext cx="1038" cy="843"/>
            </a:xfrm>
            <a:custGeom>
              <a:avLst/>
              <a:gdLst/>
              <a:ahLst/>
              <a:cxnLst>
                <a:cxn ang="0">
                  <a:pos x="190" y="1489"/>
                </a:cxn>
                <a:cxn ang="0">
                  <a:pos x="190" y="1482"/>
                </a:cxn>
                <a:cxn ang="0">
                  <a:pos x="190" y="1466"/>
                </a:cxn>
                <a:cxn ang="0">
                  <a:pos x="180" y="1289"/>
                </a:cxn>
                <a:cxn ang="0">
                  <a:pos x="158" y="899"/>
                </a:cxn>
                <a:cxn ang="0">
                  <a:pos x="136" y="509"/>
                </a:cxn>
                <a:cxn ang="0">
                  <a:pos x="126" y="332"/>
                </a:cxn>
                <a:cxn ang="0">
                  <a:pos x="132" y="275"/>
                </a:cxn>
                <a:cxn ang="0">
                  <a:pos x="148" y="222"/>
                </a:cxn>
                <a:cxn ang="0">
                  <a:pos x="176" y="175"/>
                </a:cxn>
                <a:cxn ang="0">
                  <a:pos x="211" y="133"/>
                </a:cxn>
                <a:cxn ang="0">
                  <a:pos x="232" y="114"/>
                </a:cxn>
                <a:cxn ang="0">
                  <a:pos x="255" y="99"/>
                </a:cxn>
                <a:cxn ang="0">
                  <a:pos x="279" y="85"/>
                </a:cxn>
                <a:cxn ang="0">
                  <a:pos x="305" y="75"/>
                </a:cxn>
                <a:cxn ang="0">
                  <a:pos x="331" y="67"/>
                </a:cxn>
                <a:cxn ang="0">
                  <a:pos x="359" y="61"/>
                </a:cxn>
                <a:cxn ang="0">
                  <a:pos x="386" y="59"/>
                </a:cxn>
                <a:cxn ang="0">
                  <a:pos x="415" y="59"/>
                </a:cxn>
                <a:cxn ang="0">
                  <a:pos x="1983" y="146"/>
                </a:cxn>
                <a:cxn ang="0">
                  <a:pos x="1995" y="148"/>
                </a:cxn>
                <a:cxn ang="0">
                  <a:pos x="1997" y="150"/>
                </a:cxn>
                <a:cxn ang="0">
                  <a:pos x="2018" y="153"/>
                </a:cxn>
                <a:cxn ang="0">
                  <a:pos x="2037" y="159"/>
                </a:cxn>
                <a:cxn ang="0">
                  <a:pos x="2057" y="165"/>
                </a:cxn>
                <a:cxn ang="0">
                  <a:pos x="2076" y="173"/>
                </a:cxn>
                <a:cxn ang="0">
                  <a:pos x="2059" y="138"/>
                </a:cxn>
                <a:cxn ang="0">
                  <a:pos x="2038" y="106"/>
                </a:cxn>
                <a:cxn ang="0">
                  <a:pos x="2013" y="77"/>
                </a:cxn>
                <a:cxn ang="0">
                  <a:pos x="1983" y="52"/>
                </a:cxn>
                <a:cxn ang="0">
                  <a:pos x="1951" y="32"/>
                </a:cxn>
                <a:cxn ang="0">
                  <a:pos x="1915" y="16"/>
                </a:cxn>
                <a:cxn ang="0">
                  <a:pos x="1877" y="5"/>
                </a:cxn>
                <a:cxn ang="0">
                  <a:pos x="1837" y="0"/>
                </a:cxn>
                <a:cxn ang="0">
                  <a:pos x="271" y="0"/>
                </a:cxn>
                <a:cxn ang="0">
                  <a:pos x="217" y="6"/>
                </a:cxn>
                <a:cxn ang="0">
                  <a:pos x="165" y="21"/>
                </a:cxn>
                <a:cxn ang="0">
                  <a:pos x="120" y="46"/>
                </a:cxn>
                <a:cxn ang="0">
                  <a:pos x="80" y="80"/>
                </a:cxn>
                <a:cxn ang="0">
                  <a:pos x="46" y="119"/>
                </a:cxn>
                <a:cxn ang="0">
                  <a:pos x="21" y="165"/>
                </a:cxn>
                <a:cxn ang="0">
                  <a:pos x="6" y="216"/>
                </a:cxn>
                <a:cxn ang="0">
                  <a:pos x="0" y="270"/>
                </a:cxn>
                <a:cxn ang="0">
                  <a:pos x="66" y="1399"/>
                </a:cxn>
                <a:cxn ang="0">
                  <a:pos x="65" y="1413"/>
                </a:cxn>
                <a:cxn ang="0">
                  <a:pos x="65" y="1427"/>
                </a:cxn>
                <a:cxn ang="0">
                  <a:pos x="68" y="1473"/>
                </a:cxn>
                <a:cxn ang="0">
                  <a:pos x="80" y="1515"/>
                </a:cxn>
                <a:cxn ang="0">
                  <a:pos x="97" y="1556"/>
                </a:cxn>
                <a:cxn ang="0">
                  <a:pos x="121" y="1591"/>
                </a:cxn>
                <a:cxn ang="0">
                  <a:pos x="150" y="1624"/>
                </a:cxn>
                <a:cxn ang="0">
                  <a:pos x="184" y="1650"/>
                </a:cxn>
                <a:cxn ang="0">
                  <a:pos x="222" y="1672"/>
                </a:cxn>
                <a:cxn ang="0">
                  <a:pos x="263" y="1687"/>
                </a:cxn>
                <a:cxn ang="0">
                  <a:pos x="233" y="1644"/>
                </a:cxn>
                <a:cxn ang="0">
                  <a:pos x="210" y="1597"/>
                </a:cxn>
                <a:cxn ang="0">
                  <a:pos x="195" y="1547"/>
                </a:cxn>
                <a:cxn ang="0">
                  <a:pos x="190" y="1492"/>
                </a:cxn>
              </a:cxnLst>
              <a:rect l="0" t="0" r="r" b="b"/>
              <a:pathLst>
                <a:path w="2076" h="1687">
                  <a:moveTo>
                    <a:pt x="190" y="1492"/>
                  </a:moveTo>
                  <a:lnTo>
                    <a:pt x="190" y="1489"/>
                  </a:lnTo>
                  <a:lnTo>
                    <a:pt x="190" y="1486"/>
                  </a:lnTo>
                  <a:lnTo>
                    <a:pt x="190" y="1482"/>
                  </a:lnTo>
                  <a:lnTo>
                    <a:pt x="190" y="1479"/>
                  </a:lnTo>
                  <a:lnTo>
                    <a:pt x="190" y="1466"/>
                  </a:lnTo>
                  <a:lnTo>
                    <a:pt x="188" y="1418"/>
                  </a:lnTo>
                  <a:lnTo>
                    <a:pt x="180" y="1289"/>
                  </a:lnTo>
                  <a:lnTo>
                    <a:pt x="171" y="1108"/>
                  </a:lnTo>
                  <a:lnTo>
                    <a:pt x="158" y="899"/>
                  </a:lnTo>
                  <a:lnTo>
                    <a:pt x="147" y="691"/>
                  </a:lnTo>
                  <a:lnTo>
                    <a:pt x="136" y="509"/>
                  </a:lnTo>
                  <a:lnTo>
                    <a:pt x="129" y="381"/>
                  </a:lnTo>
                  <a:lnTo>
                    <a:pt x="126" y="332"/>
                  </a:lnTo>
                  <a:lnTo>
                    <a:pt x="127" y="303"/>
                  </a:lnTo>
                  <a:lnTo>
                    <a:pt x="132" y="275"/>
                  </a:lnTo>
                  <a:lnTo>
                    <a:pt x="139" y="249"/>
                  </a:lnTo>
                  <a:lnTo>
                    <a:pt x="148" y="222"/>
                  </a:lnTo>
                  <a:lnTo>
                    <a:pt x="161" y="198"/>
                  </a:lnTo>
                  <a:lnTo>
                    <a:pt x="176" y="175"/>
                  </a:lnTo>
                  <a:lnTo>
                    <a:pt x="192" y="153"/>
                  </a:lnTo>
                  <a:lnTo>
                    <a:pt x="211" y="133"/>
                  </a:lnTo>
                  <a:lnTo>
                    <a:pt x="222" y="123"/>
                  </a:lnTo>
                  <a:lnTo>
                    <a:pt x="232" y="114"/>
                  </a:lnTo>
                  <a:lnTo>
                    <a:pt x="243" y="106"/>
                  </a:lnTo>
                  <a:lnTo>
                    <a:pt x="255" y="99"/>
                  </a:lnTo>
                  <a:lnTo>
                    <a:pt x="267" y="92"/>
                  </a:lnTo>
                  <a:lnTo>
                    <a:pt x="279" y="85"/>
                  </a:lnTo>
                  <a:lnTo>
                    <a:pt x="292" y="80"/>
                  </a:lnTo>
                  <a:lnTo>
                    <a:pt x="305" y="75"/>
                  </a:lnTo>
                  <a:lnTo>
                    <a:pt x="317" y="70"/>
                  </a:lnTo>
                  <a:lnTo>
                    <a:pt x="331" y="67"/>
                  </a:lnTo>
                  <a:lnTo>
                    <a:pt x="345" y="64"/>
                  </a:lnTo>
                  <a:lnTo>
                    <a:pt x="359" y="61"/>
                  </a:lnTo>
                  <a:lnTo>
                    <a:pt x="373" y="60"/>
                  </a:lnTo>
                  <a:lnTo>
                    <a:pt x="386" y="59"/>
                  </a:lnTo>
                  <a:lnTo>
                    <a:pt x="400" y="59"/>
                  </a:lnTo>
                  <a:lnTo>
                    <a:pt x="415" y="59"/>
                  </a:lnTo>
                  <a:lnTo>
                    <a:pt x="1981" y="146"/>
                  </a:lnTo>
                  <a:lnTo>
                    <a:pt x="1983" y="146"/>
                  </a:lnTo>
                  <a:lnTo>
                    <a:pt x="1989" y="146"/>
                  </a:lnTo>
                  <a:lnTo>
                    <a:pt x="1995" y="148"/>
                  </a:lnTo>
                  <a:lnTo>
                    <a:pt x="1997" y="148"/>
                  </a:lnTo>
                  <a:lnTo>
                    <a:pt x="1997" y="150"/>
                  </a:lnTo>
                  <a:lnTo>
                    <a:pt x="2007" y="151"/>
                  </a:lnTo>
                  <a:lnTo>
                    <a:pt x="2018" y="153"/>
                  </a:lnTo>
                  <a:lnTo>
                    <a:pt x="2028" y="156"/>
                  </a:lnTo>
                  <a:lnTo>
                    <a:pt x="2037" y="159"/>
                  </a:lnTo>
                  <a:lnTo>
                    <a:pt x="2048" y="163"/>
                  </a:lnTo>
                  <a:lnTo>
                    <a:pt x="2057" y="165"/>
                  </a:lnTo>
                  <a:lnTo>
                    <a:pt x="2067" y="169"/>
                  </a:lnTo>
                  <a:lnTo>
                    <a:pt x="2076" y="173"/>
                  </a:lnTo>
                  <a:lnTo>
                    <a:pt x="2068" y="156"/>
                  </a:lnTo>
                  <a:lnTo>
                    <a:pt x="2059" y="138"/>
                  </a:lnTo>
                  <a:lnTo>
                    <a:pt x="2050" y="121"/>
                  </a:lnTo>
                  <a:lnTo>
                    <a:pt x="2038" y="106"/>
                  </a:lnTo>
                  <a:lnTo>
                    <a:pt x="2026" y="91"/>
                  </a:lnTo>
                  <a:lnTo>
                    <a:pt x="2013" y="77"/>
                  </a:lnTo>
                  <a:lnTo>
                    <a:pt x="1998" y="65"/>
                  </a:lnTo>
                  <a:lnTo>
                    <a:pt x="1983" y="52"/>
                  </a:lnTo>
                  <a:lnTo>
                    <a:pt x="1967" y="42"/>
                  </a:lnTo>
                  <a:lnTo>
                    <a:pt x="1951" y="32"/>
                  </a:lnTo>
                  <a:lnTo>
                    <a:pt x="1934" y="23"/>
                  </a:lnTo>
                  <a:lnTo>
                    <a:pt x="1915" y="16"/>
                  </a:lnTo>
                  <a:lnTo>
                    <a:pt x="1897" y="11"/>
                  </a:lnTo>
                  <a:lnTo>
                    <a:pt x="1877" y="5"/>
                  </a:lnTo>
                  <a:lnTo>
                    <a:pt x="1858" y="2"/>
                  </a:lnTo>
                  <a:lnTo>
                    <a:pt x="1837" y="0"/>
                  </a:lnTo>
                  <a:lnTo>
                    <a:pt x="1837" y="0"/>
                  </a:lnTo>
                  <a:lnTo>
                    <a:pt x="271" y="0"/>
                  </a:lnTo>
                  <a:lnTo>
                    <a:pt x="243" y="1"/>
                  </a:lnTo>
                  <a:lnTo>
                    <a:pt x="217" y="6"/>
                  </a:lnTo>
                  <a:lnTo>
                    <a:pt x="190" y="13"/>
                  </a:lnTo>
                  <a:lnTo>
                    <a:pt x="165" y="21"/>
                  </a:lnTo>
                  <a:lnTo>
                    <a:pt x="142" y="32"/>
                  </a:lnTo>
                  <a:lnTo>
                    <a:pt x="120" y="46"/>
                  </a:lnTo>
                  <a:lnTo>
                    <a:pt x="98" y="62"/>
                  </a:lnTo>
                  <a:lnTo>
                    <a:pt x="80" y="80"/>
                  </a:lnTo>
                  <a:lnTo>
                    <a:pt x="63" y="98"/>
                  </a:lnTo>
                  <a:lnTo>
                    <a:pt x="46" y="119"/>
                  </a:lnTo>
                  <a:lnTo>
                    <a:pt x="33" y="142"/>
                  </a:lnTo>
                  <a:lnTo>
                    <a:pt x="21" y="165"/>
                  </a:lnTo>
                  <a:lnTo>
                    <a:pt x="13" y="190"/>
                  </a:lnTo>
                  <a:lnTo>
                    <a:pt x="6" y="216"/>
                  </a:lnTo>
                  <a:lnTo>
                    <a:pt x="2" y="242"/>
                  </a:lnTo>
                  <a:lnTo>
                    <a:pt x="0" y="270"/>
                  </a:lnTo>
                  <a:lnTo>
                    <a:pt x="65" y="1399"/>
                  </a:lnTo>
                  <a:lnTo>
                    <a:pt x="66" y="1399"/>
                  </a:lnTo>
                  <a:lnTo>
                    <a:pt x="65" y="1406"/>
                  </a:lnTo>
                  <a:lnTo>
                    <a:pt x="65" y="1413"/>
                  </a:lnTo>
                  <a:lnTo>
                    <a:pt x="65" y="1420"/>
                  </a:lnTo>
                  <a:lnTo>
                    <a:pt x="65" y="1427"/>
                  </a:lnTo>
                  <a:lnTo>
                    <a:pt x="66" y="1450"/>
                  </a:lnTo>
                  <a:lnTo>
                    <a:pt x="68" y="1473"/>
                  </a:lnTo>
                  <a:lnTo>
                    <a:pt x="73" y="1495"/>
                  </a:lnTo>
                  <a:lnTo>
                    <a:pt x="80" y="1515"/>
                  </a:lnTo>
                  <a:lnTo>
                    <a:pt x="88" y="1536"/>
                  </a:lnTo>
                  <a:lnTo>
                    <a:pt x="97" y="1556"/>
                  </a:lnTo>
                  <a:lnTo>
                    <a:pt x="109" y="1574"/>
                  </a:lnTo>
                  <a:lnTo>
                    <a:pt x="121" y="1591"/>
                  </a:lnTo>
                  <a:lnTo>
                    <a:pt x="135" y="1609"/>
                  </a:lnTo>
                  <a:lnTo>
                    <a:pt x="150" y="1624"/>
                  </a:lnTo>
                  <a:lnTo>
                    <a:pt x="166" y="1637"/>
                  </a:lnTo>
                  <a:lnTo>
                    <a:pt x="184" y="1650"/>
                  </a:lnTo>
                  <a:lnTo>
                    <a:pt x="202" y="1662"/>
                  </a:lnTo>
                  <a:lnTo>
                    <a:pt x="222" y="1672"/>
                  </a:lnTo>
                  <a:lnTo>
                    <a:pt x="242" y="1680"/>
                  </a:lnTo>
                  <a:lnTo>
                    <a:pt x="263" y="1687"/>
                  </a:lnTo>
                  <a:lnTo>
                    <a:pt x="247" y="1666"/>
                  </a:lnTo>
                  <a:lnTo>
                    <a:pt x="233" y="1644"/>
                  </a:lnTo>
                  <a:lnTo>
                    <a:pt x="220" y="1621"/>
                  </a:lnTo>
                  <a:lnTo>
                    <a:pt x="210" y="1597"/>
                  </a:lnTo>
                  <a:lnTo>
                    <a:pt x="202" y="1572"/>
                  </a:lnTo>
                  <a:lnTo>
                    <a:pt x="195" y="1547"/>
                  </a:lnTo>
                  <a:lnTo>
                    <a:pt x="192" y="1520"/>
                  </a:lnTo>
                  <a:lnTo>
                    <a:pt x="190" y="1492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308" y="1895"/>
              <a:ext cx="1086" cy="962"/>
            </a:xfrm>
            <a:custGeom>
              <a:avLst/>
              <a:gdLst/>
              <a:ahLst/>
              <a:cxnLst>
                <a:cxn ang="0">
                  <a:pos x="2154" y="377"/>
                </a:cxn>
                <a:cxn ang="0">
                  <a:pos x="2162" y="339"/>
                </a:cxn>
                <a:cxn ang="0">
                  <a:pos x="2159" y="268"/>
                </a:cxn>
                <a:cxn ang="0">
                  <a:pos x="2127" y="193"/>
                </a:cxn>
                <a:cxn ang="0">
                  <a:pos x="2073" y="143"/>
                </a:cxn>
                <a:cxn ang="0">
                  <a:pos x="1997" y="108"/>
                </a:cxn>
                <a:cxn ang="0">
                  <a:pos x="1962" y="99"/>
                </a:cxn>
                <a:cxn ang="0">
                  <a:pos x="271" y="0"/>
                </a:cxn>
                <a:cxn ang="0">
                  <a:pos x="245" y="2"/>
                </a:cxn>
                <a:cxn ang="0">
                  <a:pos x="184" y="18"/>
                </a:cxn>
                <a:cxn ang="0">
                  <a:pos x="109" y="56"/>
                </a:cxn>
                <a:cxn ang="0">
                  <a:pos x="41" y="128"/>
                </a:cxn>
                <a:cxn ang="0">
                  <a:pos x="3" y="243"/>
                </a:cxn>
                <a:cxn ang="0">
                  <a:pos x="0" y="296"/>
                </a:cxn>
                <a:cxn ang="0">
                  <a:pos x="81" y="636"/>
                </a:cxn>
                <a:cxn ang="0">
                  <a:pos x="62" y="428"/>
                </a:cxn>
                <a:cxn ang="0">
                  <a:pos x="51" y="306"/>
                </a:cxn>
                <a:cxn ang="0">
                  <a:pos x="59" y="216"/>
                </a:cxn>
                <a:cxn ang="0">
                  <a:pos x="98" y="135"/>
                </a:cxn>
                <a:cxn ang="0">
                  <a:pos x="154" y="85"/>
                </a:cxn>
                <a:cxn ang="0">
                  <a:pos x="212" y="60"/>
                </a:cxn>
                <a:cxn ang="0">
                  <a:pos x="257" y="51"/>
                </a:cxn>
                <a:cxn ang="0">
                  <a:pos x="1957" y="149"/>
                </a:cxn>
                <a:cxn ang="0">
                  <a:pos x="2025" y="173"/>
                </a:cxn>
                <a:cxn ang="0">
                  <a:pos x="2074" y="207"/>
                </a:cxn>
                <a:cxn ang="0">
                  <a:pos x="2112" y="281"/>
                </a:cxn>
                <a:cxn ang="0">
                  <a:pos x="2107" y="363"/>
                </a:cxn>
                <a:cxn ang="0">
                  <a:pos x="2107" y="365"/>
                </a:cxn>
                <a:cxn ang="0">
                  <a:pos x="1903" y="1574"/>
                </a:cxn>
                <a:cxn ang="0">
                  <a:pos x="355" y="1686"/>
                </a:cxn>
                <a:cxn ang="0">
                  <a:pos x="262" y="1656"/>
                </a:cxn>
                <a:cxn ang="0">
                  <a:pos x="205" y="1613"/>
                </a:cxn>
                <a:cxn ang="0">
                  <a:pos x="176" y="1571"/>
                </a:cxn>
                <a:cxn ang="0">
                  <a:pos x="166" y="1539"/>
                </a:cxn>
                <a:cxn ang="0">
                  <a:pos x="162" y="1509"/>
                </a:cxn>
                <a:cxn ang="0">
                  <a:pos x="139" y="1256"/>
                </a:cxn>
                <a:cxn ang="0">
                  <a:pos x="101" y="853"/>
                </a:cxn>
                <a:cxn ang="0">
                  <a:pos x="115" y="1535"/>
                </a:cxn>
                <a:cxn ang="0">
                  <a:pos x="119" y="1554"/>
                </a:cxn>
                <a:cxn ang="0">
                  <a:pos x="137" y="1599"/>
                </a:cxn>
                <a:cxn ang="0">
                  <a:pos x="180" y="1657"/>
                </a:cxn>
                <a:cxn ang="0">
                  <a:pos x="259" y="1709"/>
                </a:cxn>
                <a:cxn ang="0">
                  <a:pos x="386" y="1740"/>
                </a:cxn>
                <a:cxn ang="0">
                  <a:pos x="444" y="1743"/>
                </a:cxn>
                <a:cxn ang="0">
                  <a:pos x="1888" y="1924"/>
                </a:cxn>
                <a:cxn ang="0">
                  <a:pos x="2167" y="1552"/>
                </a:cxn>
              </a:cxnLst>
              <a:rect l="0" t="0" r="r" b="b"/>
              <a:pathLst>
                <a:path w="2172" h="1924">
                  <a:moveTo>
                    <a:pt x="2167" y="1552"/>
                  </a:moveTo>
                  <a:lnTo>
                    <a:pt x="1954" y="1569"/>
                  </a:lnTo>
                  <a:lnTo>
                    <a:pt x="2154" y="377"/>
                  </a:lnTo>
                  <a:lnTo>
                    <a:pt x="2157" y="368"/>
                  </a:lnTo>
                  <a:lnTo>
                    <a:pt x="2160" y="356"/>
                  </a:lnTo>
                  <a:lnTo>
                    <a:pt x="2162" y="339"/>
                  </a:lnTo>
                  <a:lnTo>
                    <a:pt x="2164" y="318"/>
                  </a:lnTo>
                  <a:lnTo>
                    <a:pt x="2164" y="294"/>
                  </a:lnTo>
                  <a:lnTo>
                    <a:pt x="2159" y="268"/>
                  </a:lnTo>
                  <a:lnTo>
                    <a:pt x="2152" y="242"/>
                  </a:lnTo>
                  <a:lnTo>
                    <a:pt x="2139" y="214"/>
                  </a:lnTo>
                  <a:lnTo>
                    <a:pt x="2127" y="193"/>
                  </a:lnTo>
                  <a:lnTo>
                    <a:pt x="2111" y="175"/>
                  </a:lnTo>
                  <a:lnTo>
                    <a:pt x="2093" y="159"/>
                  </a:lnTo>
                  <a:lnTo>
                    <a:pt x="2073" y="143"/>
                  </a:lnTo>
                  <a:lnTo>
                    <a:pt x="2050" y="130"/>
                  </a:lnTo>
                  <a:lnTo>
                    <a:pt x="2024" y="119"/>
                  </a:lnTo>
                  <a:lnTo>
                    <a:pt x="1997" y="108"/>
                  </a:lnTo>
                  <a:lnTo>
                    <a:pt x="1967" y="100"/>
                  </a:lnTo>
                  <a:lnTo>
                    <a:pt x="1964" y="99"/>
                  </a:lnTo>
                  <a:lnTo>
                    <a:pt x="1962" y="99"/>
                  </a:lnTo>
                  <a:lnTo>
                    <a:pt x="273" y="0"/>
                  </a:lnTo>
                  <a:lnTo>
                    <a:pt x="272" y="0"/>
                  </a:lnTo>
                  <a:lnTo>
                    <a:pt x="271" y="0"/>
                  </a:lnTo>
                  <a:lnTo>
                    <a:pt x="267" y="0"/>
                  </a:lnTo>
                  <a:lnTo>
                    <a:pt x="258" y="1"/>
                  </a:lnTo>
                  <a:lnTo>
                    <a:pt x="245" y="2"/>
                  </a:lnTo>
                  <a:lnTo>
                    <a:pt x="227" y="6"/>
                  </a:lnTo>
                  <a:lnTo>
                    <a:pt x="207" y="10"/>
                  </a:lnTo>
                  <a:lnTo>
                    <a:pt x="184" y="18"/>
                  </a:lnTo>
                  <a:lnTo>
                    <a:pt x="160" y="28"/>
                  </a:lnTo>
                  <a:lnTo>
                    <a:pt x="135" y="40"/>
                  </a:lnTo>
                  <a:lnTo>
                    <a:pt x="109" y="56"/>
                  </a:lnTo>
                  <a:lnTo>
                    <a:pt x="85" y="76"/>
                  </a:lnTo>
                  <a:lnTo>
                    <a:pt x="62" y="99"/>
                  </a:lnTo>
                  <a:lnTo>
                    <a:pt x="41" y="128"/>
                  </a:lnTo>
                  <a:lnTo>
                    <a:pt x="25" y="161"/>
                  </a:lnTo>
                  <a:lnTo>
                    <a:pt x="12" y="199"/>
                  </a:lnTo>
                  <a:lnTo>
                    <a:pt x="3" y="243"/>
                  </a:lnTo>
                  <a:lnTo>
                    <a:pt x="0" y="294"/>
                  </a:lnTo>
                  <a:lnTo>
                    <a:pt x="0" y="295"/>
                  </a:lnTo>
                  <a:lnTo>
                    <a:pt x="0" y="296"/>
                  </a:lnTo>
                  <a:lnTo>
                    <a:pt x="39" y="716"/>
                  </a:lnTo>
                  <a:lnTo>
                    <a:pt x="89" y="716"/>
                  </a:lnTo>
                  <a:lnTo>
                    <a:pt x="81" y="636"/>
                  </a:lnTo>
                  <a:lnTo>
                    <a:pt x="74" y="560"/>
                  </a:lnTo>
                  <a:lnTo>
                    <a:pt x="68" y="489"/>
                  </a:lnTo>
                  <a:lnTo>
                    <a:pt x="62" y="428"/>
                  </a:lnTo>
                  <a:lnTo>
                    <a:pt x="56" y="375"/>
                  </a:lnTo>
                  <a:lnTo>
                    <a:pt x="53" y="335"/>
                  </a:lnTo>
                  <a:lnTo>
                    <a:pt x="51" y="306"/>
                  </a:lnTo>
                  <a:lnTo>
                    <a:pt x="50" y="292"/>
                  </a:lnTo>
                  <a:lnTo>
                    <a:pt x="52" y="252"/>
                  </a:lnTo>
                  <a:lnTo>
                    <a:pt x="59" y="216"/>
                  </a:lnTo>
                  <a:lnTo>
                    <a:pt x="69" y="185"/>
                  </a:lnTo>
                  <a:lnTo>
                    <a:pt x="82" y="158"/>
                  </a:lnTo>
                  <a:lnTo>
                    <a:pt x="98" y="135"/>
                  </a:lnTo>
                  <a:lnTo>
                    <a:pt x="115" y="115"/>
                  </a:lnTo>
                  <a:lnTo>
                    <a:pt x="135" y="99"/>
                  </a:lnTo>
                  <a:lnTo>
                    <a:pt x="154" y="85"/>
                  </a:lnTo>
                  <a:lnTo>
                    <a:pt x="174" y="75"/>
                  </a:lnTo>
                  <a:lnTo>
                    <a:pt x="194" y="67"/>
                  </a:lnTo>
                  <a:lnTo>
                    <a:pt x="212" y="60"/>
                  </a:lnTo>
                  <a:lnTo>
                    <a:pt x="229" y="55"/>
                  </a:lnTo>
                  <a:lnTo>
                    <a:pt x="244" y="53"/>
                  </a:lnTo>
                  <a:lnTo>
                    <a:pt x="257" y="51"/>
                  </a:lnTo>
                  <a:lnTo>
                    <a:pt x="266" y="50"/>
                  </a:lnTo>
                  <a:lnTo>
                    <a:pt x="271" y="50"/>
                  </a:lnTo>
                  <a:lnTo>
                    <a:pt x="1957" y="149"/>
                  </a:lnTo>
                  <a:lnTo>
                    <a:pt x="1982" y="155"/>
                  </a:lnTo>
                  <a:lnTo>
                    <a:pt x="2005" y="163"/>
                  </a:lnTo>
                  <a:lnTo>
                    <a:pt x="2025" y="173"/>
                  </a:lnTo>
                  <a:lnTo>
                    <a:pt x="2044" y="183"/>
                  </a:lnTo>
                  <a:lnTo>
                    <a:pt x="2060" y="195"/>
                  </a:lnTo>
                  <a:lnTo>
                    <a:pt x="2074" y="207"/>
                  </a:lnTo>
                  <a:lnTo>
                    <a:pt x="2086" y="222"/>
                  </a:lnTo>
                  <a:lnTo>
                    <a:pt x="2096" y="237"/>
                  </a:lnTo>
                  <a:lnTo>
                    <a:pt x="2112" y="281"/>
                  </a:lnTo>
                  <a:lnTo>
                    <a:pt x="2114" y="321"/>
                  </a:lnTo>
                  <a:lnTo>
                    <a:pt x="2111" y="351"/>
                  </a:lnTo>
                  <a:lnTo>
                    <a:pt x="2107" y="363"/>
                  </a:lnTo>
                  <a:lnTo>
                    <a:pt x="2107" y="365"/>
                  </a:lnTo>
                  <a:lnTo>
                    <a:pt x="2107" y="365"/>
                  </a:lnTo>
                  <a:lnTo>
                    <a:pt x="2107" y="365"/>
                  </a:lnTo>
                  <a:lnTo>
                    <a:pt x="2106" y="366"/>
                  </a:lnTo>
                  <a:lnTo>
                    <a:pt x="2106" y="366"/>
                  </a:lnTo>
                  <a:lnTo>
                    <a:pt x="1903" y="1574"/>
                  </a:lnTo>
                  <a:lnTo>
                    <a:pt x="441" y="1694"/>
                  </a:lnTo>
                  <a:lnTo>
                    <a:pt x="395" y="1691"/>
                  </a:lnTo>
                  <a:lnTo>
                    <a:pt x="355" y="1686"/>
                  </a:lnTo>
                  <a:lnTo>
                    <a:pt x="319" y="1678"/>
                  </a:lnTo>
                  <a:lnTo>
                    <a:pt x="288" y="1667"/>
                  </a:lnTo>
                  <a:lnTo>
                    <a:pt x="262" y="1656"/>
                  </a:lnTo>
                  <a:lnTo>
                    <a:pt x="238" y="1642"/>
                  </a:lnTo>
                  <a:lnTo>
                    <a:pt x="220" y="1628"/>
                  </a:lnTo>
                  <a:lnTo>
                    <a:pt x="205" y="1613"/>
                  </a:lnTo>
                  <a:lnTo>
                    <a:pt x="192" y="1598"/>
                  </a:lnTo>
                  <a:lnTo>
                    <a:pt x="183" y="1584"/>
                  </a:lnTo>
                  <a:lnTo>
                    <a:pt x="176" y="1571"/>
                  </a:lnTo>
                  <a:lnTo>
                    <a:pt x="172" y="1558"/>
                  </a:lnTo>
                  <a:lnTo>
                    <a:pt x="168" y="1547"/>
                  </a:lnTo>
                  <a:lnTo>
                    <a:pt x="166" y="1539"/>
                  </a:lnTo>
                  <a:lnTo>
                    <a:pt x="165" y="1534"/>
                  </a:lnTo>
                  <a:lnTo>
                    <a:pt x="165" y="1530"/>
                  </a:lnTo>
                  <a:lnTo>
                    <a:pt x="162" y="1509"/>
                  </a:lnTo>
                  <a:lnTo>
                    <a:pt x="158" y="1453"/>
                  </a:lnTo>
                  <a:lnTo>
                    <a:pt x="150" y="1366"/>
                  </a:lnTo>
                  <a:lnTo>
                    <a:pt x="139" y="1256"/>
                  </a:lnTo>
                  <a:lnTo>
                    <a:pt x="127" y="1130"/>
                  </a:lnTo>
                  <a:lnTo>
                    <a:pt x="114" y="993"/>
                  </a:lnTo>
                  <a:lnTo>
                    <a:pt x="101" y="853"/>
                  </a:lnTo>
                  <a:lnTo>
                    <a:pt x="89" y="716"/>
                  </a:lnTo>
                  <a:lnTo>
                    <a:pt x="39" y="716"/>
                  </a:lnTo>
                  <a:lnTo>
                    <a:pt x="115" y="1535"/>
                  </a:lnTo>
                  <a:lnTo>
                    <a:pt x="115" y="1537"/>
                  </a:lnTo>
                  <a:lnTo>
                    <a:pt x="116" y="1544"/>
                  </a:lnTo>
                  <a:lnTo>
                    <a:pt x="119" y="1554"/>
                  </a:lnTo>
                  <a:lnTo>
                    <a:pt x="122" y="1567"/>
                  </a:lnTo>
                  <a:lnTo>
                    <a:pt x="128" y="1582"/>
                  </a:lnTo>
                  <a:lnTo>
                    <a:pt x="137" y="1599"/>
                  </a:lnTo>
                  <a:lnTo>
                    <a:pt x="147" y="1618"/>
                  </a:lnTo>
                  <a:lnTo>
                    <a:pt x="162" y="1637"/>
                  </a:lnTo>
                  <a:lnTo>
                    <a:pt x="180" y="1657"/>
                  </a:lnTo>
                  <a:lnTo>
                    <a:pt x="202" y="1675"/>
                  </a:lnTo>
                  <a:lnTo>
                    <a:pt x="228" y="1693"/>
                  </a:lnTo>
                  <a:lnTo>
                    <a:pt x="259" y="1709"/>
                  </a:lnTo>
                  <a:lnTo>
                    <a:pt x="296" y="1723"/>
                  </a:lnTo>
                  <a:lnTo>
                    <a:pt x="339" y="1733"/>
                  </a:lnTo>
                  <a:lnTo>
                    <a:pt x="386" y="1740"/>
                  </a:lnTo>
                  <a:lnTo>
                    <a:pt x="441" y="1743"/>
                  </a:lnTo>
                  <a:lnTo>
                    <a:pt x="442" y="1743"/>
                  </a:lnTo>
                  <a:lnTo>
                    <a:pt x="444" y="1743"/>
                  </a:lnTo>
                  <a:lnTo>
                    <a:pt x="1894" y="1623"/>
                  </a:lnTo>
                  <a:lnTo>
                    <a:pt x="1840" y="1916"/>
                  </a:lnTo>
                  <a:lnTo>
                    <a:pt x="1888" y="1924"/>
                  </a:lnTo>
                  <a:lnTo>
                    <a:pt x="1945" y="1620"/>
                  </a:lnTo>
                  <a:lnTo>
                    <a:pt x="2172" y="1600"/>
                  </a:lnTo>
                  <a:lnTo>
                    <a:pt x="2167" y="1552"/>
                  </a:lnTo>
                  <a:close/>
                </a:path>
              </a:pathLst>
            </a:custGeom>
            <a:solidFill>
              <a:srgbClr val="99CCFF">
                <a:alpha val="59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2355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noFill/>
          <a:ln w="9525" cmpd="sng">
            <a:noFill/>
          </a:ln>
          <a:effectLst/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>
          <a:xfrm>
            <a:off x="762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48DED-C96F-455E-A77C-02485A3D13AF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F5EF6-3DE3-4AD0-BEE8-F16099DC8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98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4F151-93A8-4009-B9E3-F5174C45DB05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00DA9-9CAF-4BED-B602-694B80F51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91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4F928-C8FA-48C8-94F3-00F5FF86A94B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F38F5-4D21-4ACD-80D5-46A8DFC76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82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FDBBA-D06D-4EF9-A67B-8DC429418619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B5479-8F60-4BEE-9D3F-7CCBEB9C0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068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EA50B-FFBF-4EAB-B043-43F180428B70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6C582-FF7D-4B90-B9D9-E414623DA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751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21281-082B-4080-8BE4-A03C56E30CB2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7BBBC-A79C-4D09-AD5B-04252E795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45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23F72-9273-4181-8B4A-3BA3CA67B535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C7113-0DE3-4500-A895-B53A31FB1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4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F409A-87E4-4DFF-8C38-93151EB08EAB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0E6F4-68D7-49F2-915E-93A8016FD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49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FD50D-ECA8-4BA7-97B0-A6C08CA20C58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533B-4595-4BD8-9FB3-D0BAB6F41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64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6D5A2-414E-4650-9C18-C7802316ED2B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E3D7F-5401-46DD-9B1F-68B018A6B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97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F07BB-4627-4649-8C79-5D79342C2FA2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B5E55-76B0-4428-85AE-5AEADF104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04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14118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0" y="11113"/>
            <a:ext cx="9144000" cy="6846887"/>
            <a:chOff x="2308" y="1895"/>
            <a:chExt cx="1144" cy="962"/>
          </a:xfrm>
        </p:grpSpPr>
        <p:sp>
          <p:nvSpPr>
            <p:cNvPr id="22531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08" y="1895"/>
              <a:ext cx="1144" cy="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auto">
            <a:xfrm>
              <a:off x="2485" y="2042"/>
              <a:ext cx="967" cy="801"/>
            </a:xfrm>
            <a:custGeom>
              <a:avLst/>
              <a:gdLst/>
              <a:ahLst/>
              <a:cxnLst>
                <a:cxn ang="0">
                  <a:pos x="1611" y="1506"/>
                </a:cxn>
                <a:cxn ang="0">
                  <a:pos x="1663" y="1498"/>
                </a:cxn>
                <a:cxn ang="0">
                  <a:pos x="1712" y="1481"/>
                </a:cxn>
                <a:cxn ang="0">
                  <a:pos x="1755" y="1456"/>
                </a:cxn>
                <a:cxn ang="0">
                  <a:pos x="1793" y="1423"/>
                </a:cxn>
                <a:cxn ang="0">
                  <a:pos x="1825" y="1384"/>
                </a:cxn>
                <a:cxn ang="0">
                  <a:pos x="1849" y="1339"/>
                </a:cxn>
                <a:cxn ang="0">
                  <a:pos x="1864" y="1289"/>
                </a:cxn>
                <a:cxn ang="0">
                  <a:pos x="1868" y="1236"/>
                </a:cxn>
                <a:cxn ang="0">
                  <a:pos x="1868" y="1222"/>
                </a:cxn>
                <a:cxn ang="0">
                  <a:pos x="1867" y="1209"/>
                </a:cxn>
                <a:cxn ang="0">
                  <a:pos x="1934" y="175"/>
                </a:cxn>
                <a:cxn ang="0">
                  <a:pos x="1932" y="162"/>
                </a:cxn>
                <a:cxn ang="0">
                  <a:pos x="1929" y="138"/>
                </a:cxn>
                <a:cxn ang="0">
                  <a:pos x="1914" y="118"/>
                </a:cxn>
                <a:cxn ang="0">
                  <a:pos x="1889" y="104"/>
                </a:cxn>
                <a:cxn ang="0">
                  <a:pos x="1860" y="95"/>
                </a:cxn>
                <a:cxn ang="0">
                  <a:pos x="1831" y="89"/>
                </a:cxn>
                <a:cxn ang="0">
                  <a:pos x="1815" y="87"/>
                </a:cxn>
                <a:cxn ang="0">
                  <a:pos x="1810" y="86"/>
                </a:cxn>
                <a:cxn ang="0">
                  <a:pos x="251" y="0"/>
                </a:cxn>
                <a:cxn ang="0">
                  <a:pos x="201" y="1"/>
                </a:cxn>
                <a:cxn ang="0">
                  <a:pos x="155" y="12"/>
                </a:cxn>
                <a:cxn ang="0">
                  <a:pos x="111" y="33"/>
                </a:cxn>
                <a:cxn ang="0">
                  <a:pos x="73" y="63"/>
                </a:cxn>
                <a:cxn ang="0">
                  <a:pos x="41" y="100"/>
                </a:cxn>
                <a:cxn ang="0">
                  <a:pos x="18" y="141"/>
                </a:cxn>
                <a:cxn ang="0">
                  <a:pos x="4" y="187"/>
                </a:cxn>
                <a:cxn ang="0">
                  <a:pos x="0" y="236"/>
                </a:cxn>
                <a:cxn ang="0">
                  <a:pos x="67" y="1354"/>
                </a:cxn>
                <a:cxn ang="0">
                  <a:pos x="63" y="1378"/>
                </a:cxn>
                <a:cxn ang="0">
                  <a:pos x="63" y="1392"/>
                </a:cxn>
                <a:cxn ang="0">
                  <a:pos x="65" y="1427"/>
                </a:cxn>
                <a:cxn ang="0">
                  <a:pos x="78" y="1484"/>
                </a:cxn>
                <a:cxn ang="0">
                  <a:pos x="103" y="1537"/>
                </a:cxn>
                <a:cxn ang="0">
                  <a:pos x="138" y="1582"/>
                </a:cxn>
                <a:cxn ang="0">
                  <a:pos x="162" y="1601"/>
                </a:cxn>
                <a:cxn ang="0">
                  <a:pos x="169" y="1602"/>
                </a:cxn>
                <a:cxn ang="0">
                  <a:pos x="1611" y="1507"/>
                </a:cxn>
              </a:cxnLst>
              <a:rect l="0" t="0" r="r" b="b"/>
              <a:pathLst>
                <a:path w="1934" h="1602">
                  <a:moveTo>
                    <a:pt x="1611" y="1507"/>
                  </a:moveTo>
                  <a:lnTo>
                    <a:pt x="1611" y="1506"/>
                  </a:lnTo>
                  <a:lnTo>
                    <a:pt x="1638" y="1503"/>
                  </a:lnTo>
                  <a:lnTo>
                    <a:pt x="1663" y="1498"/>
                  </a:lnTo>
                  <a:lnTo>
                    <a:pt x="1689" y="1491"/>
                  </a:lnTo>
                  <a:lnTo>
                    <a:pt x="1712" y="1481"/>
                  </a:lnTo>
                  <a:lnTo>
                    <a:pt x="1735" y="1469"/>
                  </a:lnTo>
                  <a:lnTo>
                    <a:pt x="1755" y="1456"/>
                  </a:lnTo>
                  <a:lnTo>
                    <a:pt x="1775" y="1440"/>
                  </a:lnTo>
                  <a:lnTo>
                    <a:pt x="1793" y="1423"/>
                  </a:lnTo>
                  <a:lnTo>
                    <a:pt x="1810" y="1404"/>
                  </a:lnTo>
                  <a:lnTo>
                    <a:pt x="1825" y="1384"/>
                  </a:lnTo>
                  <a:lnTo>
                    <a:pt x="1837" y="1362"/>
                  </a:lnTo>
                  <a:lnTo>
                    <a:pt x="1849" y="1339"/>
                  </a:lnTo>
                  <a:lnTo>
                    <a:pt x="1857" y="1315"/>
                  </a:lnTo>
                  <a:lnTo>
                    <a:pt x="1864" y="1289"/>
                  </a:lnTo>
                  <a:lnTo>
                    <a:pt x="1867" y="1263"/>
                  </a:lnTo>
                  <a:lnTo>
                    <a:pt x="1868" y="1236"/>
                  </a:lnTo>
                  <a:lnTo>
                    <a:pt x="1868" y="1229"/>
                  </a:lnTo>
                  <a:lnTo>
                    <a:pt x="1868" y="1222"/>
                  </a:lnTo>
                  <a:lnTo>
                    <a:pt x="1868" y="1215"/>
                  </a:lnTo>
                  <a:lnTo>
                    <a:pt x="1867" y="1209"/>
                  </a:lnTo>
                  <a:lnTo>
                    <a:pt x="1869" y="1209"/>
                  </a:lnTo>
                  <a:lnTo>
                    <a:pt x="1934" y="175"/>
                  </a:lnTo>
                  <a:lnTo>
                    <a:pt x="1932" y="175"/>
                  </a:lnTo>
                  <a:lnTo>
                    <a:pt x="1932" y="162"/>
                  </a:lnTo>
                  <a:lnTo>
                    <a:pt x="1931" y="149"/>
                  </a:lnTo>
                  <a:lnTo>
                    <a:pt x="1929" y="138"/>
                  </a:lnTo>
                  <a:lnTo>
                    <a:pt x="1927" y="125"/>
                  </a:lnTo>
                  <a:lnTo>
                    <a:pt x="1914" y="118"/>
                  </a:lnTo>
                  <a:lnTo>
                    <a:pt x="1902" y="111"/>
                  </a:lnTo>
                  <a:lnTo>
                    <a:pt x="1889" y="104"/>
                  </a:lnTo>
                  <a:lnTo>
                    <a:pt x="1875" y="100"/>
                  </a:lnTo>
                  <a:lnTo>
                    <a:pt x="1860" y="95"/>
                  </a:lnTo>
                  <a:lnTo>
                    <a:pt x="1846" y="92"/>
                  </a:lnTo>
                  <a:lnTo>
                    <a:pt x="1831" y="89"/>
                  </a:lnTo>
                  <a:lnTo>
                    <a:pt x="1816" y="87"/>
                  </a:lnTo>
                  <a:lnTo>
                    <a:pt x="1815" y="87"/>
                  </a:lnTo>
                  <a:lnTo>
                    <a:pt x="1813" y="86"/>
                  </a:lnTo>
                  <a:lnTo>
                    <a:pt x="1810" y="86"/>
                  </a:lnTo>
                  <a:lnTo>
                    <a:pt x="1806" y="86"/>
                  </a:lnTo>
                  <a:lnTo>
                    <a:pt x="251" y="0"/>
                  </a:lnTo>
                  <a:lnTo>
                    <a:pt x="225" y="0"/>
                  </a:lnTo>
                  <a:lnTo>
                    <a:pt x="201" y="1"/>
                  </a:lnTo>
                  <a:lnTo>
                    <a:pt x="178" y="5"/>
                  </a:lnTo>
                  <a:lnTo>
                    <a:pt x="155" y="12"/>
                  </a:lnTo>
                  <a:lnTo>
                    <a:pt x="132" y="21"/>
                  </a:lnTo>
                  <a:lnTo>
                    <a:pt x="111" y="33"/>
                  </a:lnTo>
                  <a:lnTo>
                    <a:pt x="92" y="47"/>
                  </a:lnTo>
                  <a:lnTo>
                    <a:pt x="73" y="63"/>
                  </a:lnTo>
                  <a:lnTo>
                    <a:pt x="56" y="80"/>
                  </a:lnTo>
                  <a:lnTo>
                    <a:pt x="41" y="100"/>
                  </a:lnTo>
                  <a:lnTo>
                    <a:pt x="28" y="121"/>
                  </a:lnTo>
                  <a:lnTo>
                    <a:pt x="18" y="141"/>
                  </a:lnTo>
                  <a:lnTo>
                    <a:pt x="10" y="164"/>
                  </a:lnTo>
                  <a:lnTo>
                    <a:pt x="4" y="187"/>
                  </a:lnTo>
                  <a:lnTo>
                    <a:pt x="1" y="211"/>
                  </a:lnTo>
                  <a:lnTo>
                    <a:pt x="0" y="236"/>
                  </a:lnTo>
                  <a:lnTo>
                    <a:pt x="62" y="1354"/>
                  </a:lnTo>
                  <a:lnTo>
                    <a:pt x="67" y="1354"/>
                  </a:lnTo>
                  <a:lnTo>
                    <a:pt x="64" y="1372"/>
                  </a:lnTo>
                  <a:lnTo>
                    <a:pt x="63" y="1378"/>
                  </a:lnTo>
                  <a:lnTo>
                    <a:pt x="63" y="1385"/>
                  </a:lnTo>
                  <a:lnTo>
                    <a:pt x="63" y="1392"/>
                  </a:lnTo>
                  <a:lnTo>
                    <a:pt x="63" y="1397"/>
                  </a:lnTo>
                  <a:lnTo>
                    <a:pt x="65" y="1427"/>
                  </a:lnTo>
                  <a:lnTo>
                    <a:pt x="70" y="1456"/>
                  </a:lnTo>
                  <a:lnTo>
                    <a:pt x="78" y="1484"/>
                  </a:lnTo>
                  <a:lnTo>
                    <a:pt x="90" y="1511"/>
                  </a:lnTo>
                  <a:lnTo>
                    <a:pt x="103" y="1537"/>
                  </a:lnTo>
                  <a:lnTo>
                    <a:pt x="119" y="1560"/>
                  </a:lnTo>
                  <a:lnTo>
                    <a:pt x="138" y="1582"/>
                  </a:lnTo>
                  <a:lnTo>
                    <a:pt x="159" y="1601"/>
                  </a:lnTo>
                  <a:lnTo>
                    <a:pt x="162" y="1601"/>
                  </a:lnTo>
                  <a:lnTo>
                    <a:pt x="166" y="1601"/>
                  </a:lnTo>
                  <a:lnTo>
                    <a:pt x="169" y="1602"/>
                  </a:lnTo>
                  <a:lnTo>
                    <a:pt x="172" y="1602"/>
                  </a:lnTo>
                  <a:lnTo>
                    <a:pt x="1611" y="1507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auto">
            <a:xfrm>
              <a:off x="2404" y="1995"/>
              <a:ext cx="1038" cy="843"/>
            </a:xfrm>
            <a:custGeom>
              <a:avLst/>
              <a:gdLst/>
              <a:ahLst/>
              <a:cxnLst>
                <a:cxn ang="0">
                  <a:pos x="190" y="1489"/>
                </a:cxn>
                <a:cxn ang="0">
                  <a:pos x="190" y="1482"/>
                </a:cxn>
                <a:cxn ang="0">
                  <a:pos x="190" y="1466"/>
                </a:cxn>
                <a:cxn ang="0">
                  <a:pos x="180" y="1289"/>
                </a:cxn>
                <a:cxn ang="0">
                  <a:pos x="158" y="899"/>
                </a:cxn>
                <a:cxn ang="0">
                  <a:pos x="136" y="509"/>
                </a:cxn>
                <a:cxn ang="0">
                  <a:pos x="126" y="332"/>
                </a:cxn>
                <a:cxn ang="0">
                  <a:pos x="132" y="275"/>
                </a:cxn>
                <a:cxn ang="0">
                  <a:pos x="148" y="222"/>
                </a:cxn>
                <a:cxn ang="0">
                  <a:pos x="176" y="175"/>
                </a:cxn>
                <a:cxn ang="0">
                  <a:pos x="211" y="133"/>
                </a:cxn>
                <a:cxn ang="0">
                  <a:pos x="232" y="114"/>
                </a:cxn>
                <a:cxn ang="0">
                  <a:pos x="255" y="99"/>
                </a:cxn>
                <a:cxn ang="0">
                  <a:pos x="279" y="85"/>
                </a:cxn>
                <a:cxn ang="0">
                  <a:pos x="305" y="75"/>
                </a:cxn>
                <a:cxn ang="0">
                  <a:pos x="331" y="67"/>
                </a:cxn>
                <a:cxn ang="0">
                  <a:pos x="359" y="61"/>
                </a:cxn>
                <a:cxn ang="0">
                  <a:pos x="386" y="59"/>
                </a:cxn>
                <a:cxn ang="0">
                  <a:pos x="415" y="59"/>
                </a:cxn>
                <a:cxn ang="0">
                  <a:pos x="1983" y="146"/>
                </a:cxn>
                <a:cxn ang="0">
                  <a:pos x="1995" y="148"/>
                </a:cxn>
                <a:cxn ang="0">
                  <a:pos x="1997" y="150"/>
                </a:cxn>
                <a:cxn ang="0">
                  <a:pos x="2018" y="153"/>
                </a:cxn>
                <a:cxn ang="0">
                  <a:pos x="2037" y="159"/>
                </a:cxn>
                <a:cxn ang="0">
                  <a:pos x="2057" y="165"/>
                </a:cxn>
                <a:cxn ang="0">
                  <a:pos x="2076" y="173"/>
                </a:cxn>
                <a:cxn ang="0">
                  <a:pos x="2059" y="138"/>
                </a:cxn>
                <a:cxn ang="0">
                  <a:pos x="2038" y="106"/>
                </a:cxn>
                <a:cxn ang="0">
                  <a:pos x="2013" y="77"/>
                </a:cxn>
                <a:cxn ang="0">
                  <a:pos x="1983" y="52"/>
                </a:cxn>
                <a:cxn ang="0">
                  <a:pos x="1951" y="32"/>
                </a:cxn>
                <a:cxn ang="0">
                  <a:pos x="1915" y="16"/>
                </a:cxn>
                <a:cxn ang="0">
                  <a:pos x="1877" y="5"/>
                </a:cxn>
                <a:cxn ang="0">
                  <a:pos x="1837" y="0"/>
                </a:cxn>
                <a:cxn ang="0">
                  <a:pos x="271" y="0"/>
                </a:cxn>
                <a:cxn ang="0">
                  <a:pos x="217" y="6"/>
                </a:cxn>
                <a:cxn ang="0">
                  <a:pos x="165" y="21"/>
                </a:cxn>
                <a:cxn ang="0">
                  <a:pos x="120" y="46"/>
                </a:cxn>
                <a:cxn ang="0">
                  <a:pos x="80" y="80"/>
                </a:cxn>
                <a:cxn ang="0">
                  <a:pos x="46" y="119"/>
                </a:cxn>
                <a:cxn ang="0">
                  <a:pos x="21" y="165"/>
                </a:cxn>
                <a:cxn ang="0">
                  <a:pos x="6" y="216"/>
                </a:cxn>
                <a:cxn ang="0">
                  <a:pos x="0" y="270"/>
                </a:cxn>
                <a:cxn ang="0">
                  <a:pos x="66" y="1399"/>
                </a:cxn>
                <a:cxn ang="0">
                  <a:pos x="65" y="1413"/>
                </a:cxn>
                <a:cxn ang="0">
                  <a:pos x="65" y="1427"/>
                </a:cxn>
                <a:cxn ang="0">
                  <a:pos x="68" y="1473"/>
                </a:cxn>
                <a:cxn ang="0">
                  <a:pos x="80" y="1515"/>
                </a:cxn>
                <a:cxn ang="0">
                  <a:pos x="97" y="1556"/>
                </a:cxn>
                <a:cxn ang="0">
                  <a:pos x="121" y="1591"/>
                </a:cxn>
                <a:cxn ang="0">
                  <a:pos x="150" y="1624"/>
                </a:cxn>
                <a:cxn ang="0">
                  <a:pos x="184" y="1650"/>
                </a:cxn>
                <a:cxn ang="0">
                  <a:pos x="222" y="1672"/>
                </a:cxn>
                <a:cxn ang="0">
                  <a:pos x="263" y="1687"/>
                </a:cxn>
                <a:cxn ang="0">
                  <a:pos x="233" y="1644"/>
                </a:cxn>
                <a:cxn ang="0">
                  <a:pos x="210" y="1597"/>
                </a:cxn>
                <a:cxn ang="0">
                  <a:pos x="195" y="1547"/>
                </a:cxn>
                <a:cxn ang="0">
                  <a:pos x="190" y="1492"/>
                </a:cxn>
              </a:cxnLst>
              <a:rect l="0" t="0" r="r" b="b"/>
              <a:pathLst>
                <a:path w="2076" h="1687">
                  <a:moveTo>
                    <a:pt x="190" y="1492"/>
                  </a:moveTo>
                  <a:lnTo>
                    <a:pt x="190" y="1489"/>
                  </a:lnTo>
                  <a:lnTo>
                    <a:pt x="190" y="1486"/>
                  </a:lnTo>
                  <a:lnTo>
                    <a:pt x="190" y="1482"/>
                  </a:lnTo>
                  <a:lnTo>
                    <a:pt x="190" y="1479"/>
                  </a:lnTo>
                  <a:lnTo>
                    <a:pt x="190" y="1466"/>
                  </a:lnTo>
                  <a:lnTo>
                    <a:pt x="188" y="1418"/>
                  </a:lnTo>
                  <a:lnTo>
                    <a:pt x="180" y="1289"/>
                  </a:lnTo>
                  <a:lnTo>
                    <a:pt x="171" y="1108"/>
                  </a:lnTo>
                  <a:lnTo>
                    <a:pt x="158" y="899"/>
                  </a:lnTo>
                  <a:lnTo>
                    <a:pt x="147" y="691"/>
                  </a:lnTo>
                  <a:lnTo>
                    <a:pt x="136" y="509"/>
                  </a:lnTo>
                  <a:lnTo>
                    <a:pt x="129" y="381"/>
                  </a:lnTo>
                  <a:lnTo>
                    <a:pt x="126" y="332"/>
                  </a:lnTo>
                  <a:lnTo>
                    <a:pt x="127" y="303"/>
                  </a:lnTo>
                  <a:lnTo>
                    <a:pt x="132" y="275"/>
                  </a:lnTo>
                  <a:lnTo>
                    <a:pt x="139" y="249"/>
                  </a:lnTo>
                  <a:lnTo>
                    <a:pt x="148" y="222"/>
                  </a:lnTo>
                  <a:lnTo>
                    <a:pt x="161" y="198"/>
                  </a:lnTo>
                  <a:lnTo>
                    <a:pt x="176" y="175"/>
                  </a:lnTo>
                  <a:lnTo>
                    <a:pt x="192" y="153"/>
                  </a:lnTo>
                  <a:lnTo>
                    <a:pt x="211" y="133"/>
                  </a:lnTo>
                  <a:lnTo>
                    <a:pt x="222" y="123"/>
                  </a:lnTo>
                  <a:lnTo>
                    <a:pt x="232" y="114"/>
                  </a:lnTo>
                  <a:lnTo>
                    <a:pt x="243" y="106"/>
                  </a:lnTo>
                  <a:lnTo>
                    <a:pt x="255" y="99"/>
                  </a:lnTo>
                  <a:lnTo>
                    <a:pt x="267" y="92"/>
                  </a:lnTo>
                  <a:lnTo>
                    <a:pt x="279" y="85"/>
                  </a:lnTo>
                  <a:lnTo>
                    <a:pt x="292" y="80"/>
                  </a:lnTo>
                  <a:lnTo>
                    <a:pt x="305" y="75"/>
                  </a:lnTo>
                  <a:lnTo>
                    <a:pt x="317" y="70"/>
                  </a:lnTo>
                  <a:lnTo>
                    <a:pt x="331" y="67"/>
                  </a:lnTo>
                  <a:lnTo>
                    <a:pt x="345" y="64"/>
                  </a:lnTo>
                  <a:lnTo>
                    <a:pt x="359" y="61"/>
                  </a:lnTo>
                  <a:lnTo>
                    <a:pt x="373" y="60"/>
                  </a:lnTo>
                  <a:lnTo>
                    <a:pt x="386" y="59"/>
                  </a:lnTo>
                  <a:lnTo>
                    <a:pt x="400" y="59"/>
                  </a:lnTo>
                  <a:lnTo>
                    <a:pt x="415" y="59"/>
                  </a:lnTo>
                  <a:lnTo>
                    <a:pt x="1981" y="146"/>
                  </a:lnTo>
                  <a:lnTo>
                    <a:pt x="1983" y="146"/>
                  </a:lnTo>
                  <a:lnTo>
                    <a:pt x="1989" y="146"/>
                  </a:lnTo>
                  <a:lnTo>
                    <a:pt x="1995" y="148"/>
                  </a:lnTo>
                  <a:lnTo>
                    <a:pt x="1997" y="148"/>
                  </a:lnTo>
                  <a:lnTo>
                    <a:pt x="1997" y="150"/>
                  </a:lnTo>
                  <a:lnTo>
                    <a:pt x="2007" y="151"/>
                  </a:lnTo>
                  <a:lnTo>
                    <a:pt x="2018" y="153"/>
                  </a:lnTo>
                  <a:lnTo>
                    <a:pt x="2028" y="156"/>
                  </a:lnTo>
                  <a:lnTo>
                    <a:pt x="2037" y="159"/>
                  </a:lnTo>
                  <a:lnTo>
                    <a:pt x="2048" y="163"/>
                  </a:lnTo>
                  <a:lnTo>
                    <a:pt x="2057" y="165"/>
                  </a:lnTo>
                  <a:lnTo>
                    <a:pt x="2067" y="169"/>
                  </a:lnTo>
                  <a:lnTo>
                    <a:pt x="2076" y="173"/>
                  </a:lnTo>
                  <a:lnTo>
                    <a:pt x="2068" y="156"/>
                  </a:lnTo>
                  <a:lnTo>
                    <a:pt x="2059" y="138"/>
                  </a:lnTo>
                  <a:lnTo>
                    <a:pt x="2050" y="121"/>
                  </a:lnTo>
                  <a:lnTo>
                    <a:pt x="2038" y="106"/>
                  </a:lnTo>
                  <a:lnTo>
                    <a:pt x="2026" y="91"/>
                  </a:lnTo>
                  <a:lnTo>
                    <a:pt x="2013" y="77"/>
                  </a:lnTo>
                  <a:lnTo>
                    <a:pt x="1998" y="65"/>
                  </a:lnTo>
                  <a:lnTo>
                    <a:pt x="1983" y="52"/>
                  </a:lnTo>
                  <a:lnTo>
                    <a:pt x="1967" y="42"/>
                  </a:lnTo>
                  <a:lnTo>
                    <a:pt x="1951" y="32"/>
                  </a:lnTo>
                  <a:lnTo>
                    <a:pt x="1934" y="23"/>
                  </a:lnTo>
                  <a:lnTo>
                    <a:pt x="1915" y="16"/>
                  </a:lnTo>
                  <a:lnTo>
                    <a:pt x="1897" y="11"/>
                  </a:lnTo>
                  <a:lnTo>
                    <a:pt x="1877" y="5"/>
                  </a:lnTo>
                  <a:lnTo>
                    <a:pt x="1858" y="2"/>
                  </a:lnTo>
                  <a:lnTo>
                    <a:pt x="1837" y="0"/>
                  </a:lnTo>
                  <a:lnTo>
                    <a:pt x="1837" y="0"/>
                  </a:lnTo>
                  <a:lnTo>
                    <a:pt x="271" y="0"/>
                  </a:lnTo>
                  <a:lnTo>
                    <a:pt x="243" y="1"/>
                  </a:lnTo>
                  <a:lnTo>
                    <a:pt x="217" y="6"/>
                  </a:lnTo>
                  <a:lnTo>
                    <a:pt x="190" y="13"/>
                  </a:lnTo>
                  <a:lnTo>
                    <a:pt x="165" y="21"/>
                  </a:lnTo>
                  <a:lnTo>
                    <a:pt x="142" y="32"/>
                  </a:lnTo>
                  <a:lnTo>
                    <a:pt x="120" y="46"/>
                  </a:lnTo>
                  <a:lnTo>
                    <a:pt x="98" y="62"/>
                  </a:lnTo>
                  <a:lnTo>
                    <a:pt x="80" y="80"/>
                  </a:lnTo>
                  <a:lnTo>
                    <a:pt x="63" y="98"/>
                  </a:lnTo>
                  <a:lnTo>
                    <a:pt x="46" y="119"/>
                  </a:lnTo>
                  <a:lnTo>
                    <a:pt x="33" y="142"/>
                  </a:lnTo>
                  <a:lnTo>
                    <a:pt x="21" y="165"/>
                  </a:lnTo>
                  <a:lnTo>
                    <a:pt x="13" y="190"/>
                  </a:lnTo>
                  <a:lnTo>
                    <a:pt x="6" y="216"/>
                  </a:lnTo>
                  <a:lnTo>
                    <a:pt x="2" y="242"/>
                  </a:lnTo>
                  <a:lnTo>
                    <a:pt x="0" y="270"/>
                  </a:lnTo>
                  <a:lnTo>
                    <a:pt x="65" y="1399"/>
                  </a:lnTo>
                  <a:lnTo>
                    <a:pt x="66" y="1399"/>
                  </a:lnTo>
                  <a:lnTo>
                    <a:pt x="65" y="1406"/>
                  </a:lnTo>
                  <a:lnTo>
                    <a:pt x="65" y="1413"/>
                  </a:lnTo>
                  <a:lnTo>
                    <a:pt x="65" y="1420"/>
                  </a:lnTo>
                  <a:lnTo>
                    <a:pt x="65" y="1427"/>
                  </a:lnTo>
                  <a:lnTo>
                    <a:pt x="66" y="1450"/>
                  </a:lnTo>
                  <a:lnTo>
                    <a:pt x="68" y="1473"/>
                  </a:lnTo>
                  <a:lnTo>
                    <a:pt x="73" y="1495"/>
                  </a:lnTo>
                  <a:lnTo>
                    <a:pt x="80" y="1515"/>
                  </a:lnTo>
                  <a:lnTo>
                    <a:pt x="88" y="1536"/>
                  </a:lnTo>
                  <a:lnTo>
                    <a:pt x="97" y="1556"/>
                  </a:lnTo>
                  <a:lnTo>
                    <a:pt x="109" y="1574"/>
                  </a:lnTo>
                  <a:lnTo>
                    <a:pt x="121" y="1591"/>
                  </a:lnTo>
                  <a:lnTo>
                    <a:pt x="135" y="1609"/>
                  </a:lnTo>
                  <a:lnTo>
                    <a:pt x="150" y="1624"/>
                  </a:lnTo>
                  <a:lnTo>
                    <a:pt x="166" y="1637"/>
                  </a:lnTo>
                  <a:lnTo>
                    <a:pt x="184" y="1650"/>
                  </a:lnTo>
                  <a:lnTo>
                    <a:pt x="202" y="1662"/>
                  </a:lnTo>
                  <a:lnTo>
                    <a:pt x="222" y="1672"/>
                  </a:lnTo>
                  <a:lnTo>
                    <a:pt x="242" y="1680"/>
                  </a:lnTo>
                  <a:lnTo>
                    <a:pt x="263" y="1687"/>
                  </a:lnTo>
                  <a:lnTo>
                    <a:pt x="247" y="1666"/>
                  </a:lnTo>
                  <a:lnTo>
                    <a:pt x="233" y="1644"/>
                  </a:lnTo>
                  <a:lnTo>
                    <a:pt x="220" y="1621"/>
                  </a:lnTo>
                  <a:lnTo>
                    <a:pt x="210" y="1597"/>
                  </a:lnTo>
                  <a:lnTo>
                    <a:pt x="202" y="1572"/>
                  </a:lnTo>
                  <a:lnTo>
                    <a:pt x="195" y="1547"/>
                  </a:lnTo>
                  <a:lnTo>
                    <a:pt x="192" y="1520"/>
                  </a:lnTo>
                  <a:lnTo>
                    <a:pt x="190" y="1492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auto">
            <a:xfrm>
              <a:off x="2308" y="1895"/>
              <a:ext cx="1086" cy="962"/>
            </a:xfrm>
            <a:custGeom>
              <a:avLst/>
              <a:gdLst/>
              <a:ahLst/>
              <a:cxnLst>
                <a:cxn ang="0">
                  <a:pos x="2154" y="377"/>
                </a:cxn>
                <a:cxn ang="0">
                  <a:pos x="2162" y="339"/>
                </a:cxn>
                <a:cxn ang="0">
                  <a:pos x="2159" y="268"/>
                </a:cxn>
                <a:cxn ang="0">
                  <a:pos x="2127" y="193"/>
                </a:cxn>
                <a:cxn ang="0">
                  <a:pos x="2073" y="143"/>
                </a:cxn>
                <a:cxn ang="0">
                  <a:pos x="1997" y="108"/>
                </a:cxn>
                <a:cxn ang="0">
                  <a:pos x="1962" y="99"/>
                </a:cxn>
                <a:cxn ang="0">
                  <a:pos x="271" y="0"/>
                </a:cxn>
                <a:cxn ang="0">
                  <a:pos x="245" y="2"/>
                </a:cxn>
                <a:cxn ang="0">
                  <a:pos x="184" y="18"/>
                </a:cxn>
                <a:cxn ang="0">
                  <a:pos x="109" y="56"/>
                </a:cxn>
                <a:cxn ang="0">
                  <a:pos x="41" y="128"/>
                </a:cxn>
                <a:cxn ang="0">
                  <a:pos x="3" y="243"/>
                </a:cxn>
                <a:cxn ang="0">
                  <a:pos x="0" y="296"/>
                </a:cxn>
                <a:cxn ang="0">
                  <a:pos x="81" y="636"/>
                </a:cxn>
                <a:cxn ang="0">
                  <a:pos x="62" y="428"/>
                </a:cxn>
                <a:cxn ang="0">
                  <a:pos x="51" y="306"/>
                </a:cxn>
                <a:cxn ang="0">
                  <a:pos x="59" y="216"/>
                </a:cxn>
                <a:cxn ang="0">
                  <a:pos x="98" y="135"/>
                </a:cxn>
                <a:cxn ang="0">
                  <a:pos x="154" y="85"/>
                </a:cxn>
                <a:cxn ang="0">
                  <a:pos x="212" y="60"/>
                </a:cxn>
                <a:cxn ang="0">
                  <a:pos x="257" y="51"/>
                </a:cxn>
                <a:cxn ang="0">
                  <a:pos x="1957" y="149"/>
                </a:cxn>
                <a:cxn ang="0">
                  <a:pos x="2025" y="173"/>
                </a:cxn>
                <a:cxn ang="0">
                  <a:pos x="2074" y="207"/>
                </a:cxn>
                <a:cxn ang="0">
                  <a:pos x="2112" y="281"/>
                </a:cxn>
                <a:cxn ang="0">
                  <a:pos x="2107" y="363"/>
                </a:cxn>
                <a:cxn ang="0">
                  <a:pos x="2107" y="365"/>
                </a:cxn>
                <a:cxn ang="0">
                  <a:pos x="1903" y="1574"/>
                </a:cxn>
                <a:cxn ang="0">
                  <a:pos x="355" y="1686"/>
                </a:cxn>
                <a:cxn ang="0">
                  <a:pos x="262" y="1656"/>
                </a:cxn>
                <a:cxn ang="0">
                  <a:pos x="205" y="1613"/>
                </a:cxn>
                <a:cxn ang="0">
                  <a:pos x="176" y="1571"/>
                </a:cxn>
                <a:cxn ang="0">
                  <a:pos x="166" y="1539"/>
                </a:cxn>
                <a:cxn ang="0">
                  <a:pos x="162" y="1509"/>
                </a:cxn>
                <a:cxn ang="0">
                  <a:pos x="139" y="1256"/>
                </a:cxn>
                <a:cxn ang="0">
                  <a:pos x="101" y="853"/>
                </a:cxn>
                <a:cxn ang="0">
                  <a:pos x="115" y="1535"/>
                </a:cxn>
                <a:cxn ang="0">
                  <a:pos x="119" y="1554"/>
                </a:cxn>
                <a:cxn ang="0">
                  <a:pos x="137" y="1599"/>
                </a:cxn>
                <a:cxn ang="0">
                  <a:pos x="180" y="1657"/>
                </a:cxn>
                <a:cxn ang="0">
                  <a:pos x="259" y="1709"/>
                </a:cxn>
                <a:cxn ang="0">
                  <a:pos x="386" y="1740"/>
                </a:cxn>
                <a:cxn ang="0">
                  <a:pos x="444" y="1743"/>
                </a:cxn>
                <a:cxn ang="0">
                  <a:pos x="1888" y="1924"/>
                </a:cxn>
                <a:cxn ang="0">
                  <a:pos x="2167" y="1552"/>
                </a:cxn>
              </a:cxnLst>
              <a:rect l="0" t="0" r="r" b="b"/>
              <a:pathLst>
                <a:path w="2172" h="1924">
                  <a:moveTo>
                    <a:pt x="2167" y="1552"/>
                  </a:moveTo>
                  <a:lnTo>
                    <a:pt x="1954" y="1569"/>
                  </a:lnTo>
                  <a:lnTo>
                    <a:pt x="2154" y="377"/>
                  </a:lnTo>
                  <a:lnTo>
                    <a:pt x="2157" y="368"/>
                  </a:lnTo>
                  <a:lnTo>
                    <a:pt x="2160" y="356"/>
                  </a:lnTo>
                  <a:lnTo>
                    <a:pt x="2162" y="339"/>
                  </a:lnTo>
                  <a:lnTo>
                    <a:pt x="2164" y="318"/>
                  </a:lnTo>
                  <a:lnTo>
                    <a:pt x="2164" y="294"/>
                  </a:lnTo>
                  <a:lnTo>
                    <a:pt x="2159" y="268"/>
                  </a:lnTo>
                  <a:lnTo>
                    <a:pt x="2152" y="242"/>
                  </a:lnTo>
                  <a:lnTo>
                    <a:pt x="2139" y="214"/>
                  </a:lnTo>
                  <a:lnTo>
                    <a:pt x="2127" y="193"/>
                  </a:lnTo>
                  <a:lnTo>
                    <a:pt x="2111" y="175"/>
                  </a:lnTo>
                  <a:lnTo>
                    <a:pt x="2093" y="159"/>
                  </a:lnTo>
                  <a:lnTo>
                    <a:pt x="2073" y="143"/>
                  </a:lnTo>
                  <a:lnTo>
                    <a:pt x="2050" y="130"/>
                  </a:lnTo>
                  <a:lnTo>
                    <a:pt x="2024" y="119"/>
                  </a:lnTo>
                  <a:lnTo>
                    <a:pt x="1997" y="108"/>
                  </a:lnTo>
                  <a:lnTo>
                    <a:pt x="1967" y="100"/>
                  </a:lnTo>
                  <a:lnTo>
                    <a:pt x="1964" y="99"/>
                  </a:lnTo>
                  <a:lnTo>
                    <a:pt x="1962" y="99"/>
                  </a:lnTo>
                  <a:lnTo>
                    <a:pt x="273" y="0"/>
                  </a:lnTo>
                  <a:lnTo>
                    <a:pt x="272" y="0"/>
                  </a:lnTo>
                  <a:lnTo>
                    <a:pt x="271" y="0"/>
                  </a:lnTo>
                  <a:lnTo>
                    <a:pt x="267" y="0"/>
                  </a:lnTo>
                  <a:lnTo>
                    <a:pt x="258" y="1"/>
                  </a:lnTo>
                  <a:lnTo>
                    <a:pt x="245" y="2"/>
                  </a:lnTo>
                  <a:lnTo>
                    <a:pt x="227" y="6"/>
                  </a:lnTo>
                  <a:lnTo>
                    <a:pt x="207" y="10"/>
                  </a:lnTo>
                  <a:lnTo>
                    <a:pt x="184" y="18"/>
                  </a:lnTo>
                  <a:lnTo>
                    <a:pt x="160" y="28"/>
                  </a:lnTo>
                  <a:lnTo>
                    <a:pt x="135" y="40"/>
                  </a:lnTo>
                  <a:lnTo>
                    <a:pt x="109" y="56"/>
                  </a:lnTo>
                  <a:lnTo>
                    <a:pt x="85" y="76"/>
                  </a:lnTo>
                  <a:lnTo>
                    <a:pt x="62" y="99"/>
                  </a:lnTo>
                  <a:lnTo>
                    <a:pt x="41" y="128"/>
                  </a:lnTo>
                  <a:lnTo>
                    <a:pt x="25" y="161"/>
                  </a:lnTo>
                  <a:lnTo>
                    <a:pt x="12" y="199"/>
                  </a:lnTo>
                  <a:lnTo>
                    <a:pt x="3" y="243"/>
                  </a:lnTo>
                  <a:lnTo>
                    <a:pt x="0" y="294"/>
                  </a:lnTo>
                  <a:lnTo>
                    <a:pt x="0" y="295"/>
                  </a:lnTo>
                  <a:lnTo>
                    <a:pt x="0" y="296"/>
                  </a:lnTo>
                  <a:lnTo>
                    <a:pt x="39" y="716"/>
                  </a:lnTo>
                  <a:lnTo>
                    <a:pt x="89" y="716"/>
                  </a:lnTo>
                  <a:lnTo>
                    <a:pt x="81" y="636"/>
                  </a:lnTo>
                  <a:lnTo>
                    <a:pt x="74" y="560"/>
                  </a:lnTo>
                  <a:lnTo>
                    <a:pt x="68" y="489"/>
                  </a:lnTo>
                  <a:lnTo>
                    <a:pt x="62" y="428"/>
                  </a:lnTo>
                  <a:lnTo>
                    <a:pt x="56" y="375"/>
                  </a:lnTo>
                  <a:lnTo>
                    <a:pt x="53" y="335"/>
                  </a:lnTo>
                  <a:lnTo>
                    <a:pt x="51" y="306"/>
                  </a:lnTo>
                  <a:lnTo>
                    <a:pt x="50" y="292"/>
                  </a:lnTo>
                  <a:lnTo>
                    <a:pt x="52" y="252"/>
                  </a:lnTo>
                  <a:lnTo>
                    <a:pt x="59" y="216"/>
                  </a:lnTo>
                  <a:lnTo>
                    <a:pt x="69" y="185"/>
                  </a:lnTo>
                  <a:lnTo>
                    <a:pt x="82" y="158"/>
                  </a:lnTo>
                  <a:lnTo>
                    <a:pt x="98" y="135"/>
                  </a:lnTo>
                  <a:lnTo>
                    <a:pt x="115" y="115"/>
                  </a:lnTo>
                  <a:lnTo>
                    <a:pt x="135" y="99"/>
                  </a:lnTo>
                  <a:lnTo>
                    <a:pt x="154" y="85"/>
                  </a:lnTo>
                  <a:lnTo>
                    <a:pt x="174" y="75"/>
                  </a:lnTo>
                  <a:lnTo>
                    <a:pt x="194" y="67"/>
                  </a:lnTo>
                  <a:lnTo>
                    <a:pt x="212" y="60"/>
                  </a:lnTo>
                  <a:lnTo>
                    <a:pt x="229" y="55"/>
                  </a:lnTo>
                  <a:lnTo>
                    <a:pt x="244" y="53"/>
                  </a:lnTo>
                  <a:lnTo>
                    <a:pt x="257" y="51"/>
                  </a:lnTo>
                  <a:lnTo>
                    <a:pt x="266" y="50"/>
                  </a:lnTo>
                  <a:lnTo>
                    <a:pt x="271" y="50"/>
                  </a:lnTo>
                  <a:lnTo>
                    <a:pt x="1957" y="149"/>
                  </a:lnTo>
                  <a:lnTo>
                    <a:pt x="1982" y="155"/>
                  </a:lnTo>
                  <a:lnTo>
                    <a:pt x="2005" y="163"/>
                  </a:lnTo>
                  <a:lnTo>
                    <a:pt x="2025" y="173"/>
                  </a:lnTo>
                  <a:lnTo>
                    <a:pt x="2044" y="183"/>
                  </a:lnTo>
                  <a:lnTo>
                    <a:pt x="2060" y="195"/>
                  </a:lnTo>
                  <a:lnTo>
                    <a:pt x="2074" y="207"/>
                  </a:lnTo>
                  <a:lnTo>
                    <a:pt x="2086" y="222"/>
                  </a:lnTo>
                  <a:lnTo>
                    <a:pt x="2096" y="237"/>
                  </a:lnTo>
                  <a:lnTo>
                    <a:pt x="2112" y="281"/>
                  </a:lnTo>
                  <a:lnTo>
                    <a:pt x="2114" y="321"/>
                  </a:lnTo>
                  <a:lnTo>
                    <a:pt x="2111" y="351"/>
                  </a:lnTo>
                  <a:lnTo>
                    <a:pt x="2107" y="363"/>
                  </a:lnTo>
                  <a:lnTo>
                    <a:pt x="2107" y="365"/>
                  </a:lnTo>
                  <a:lnTo>
                    <a:pt x="2107" y="365"/>
                  </a:lnTo>
                  <a:lnTo>
                    <a:pt x="2107" y="365"/>
                  </a:lnTo>
                  <a:lnTo>
                    <a:pt x="2106" y="366"/>
                  </a:lnTo>
                  <a:lnTo>
                    <a:pt x="2106" y="366"/>
                  </a:lnTo>
                  <a:lnTo>
                    <a:pt x="1903" y="1574"/>
                  </a:lnTo>
                  <a:lnTo>
                    <a:pt x="441" y="1694"/>
                  </a:lnTo>
                  <a:lnTo>
                    <a:pt x="395" y="1691"/>
                  </a:lnTo>
                  <a:lnTo>
                    <a:pt x="355" y="1686"/>
                  </a:lnTo>
                  <a:lnTo>
                    <a:pt x="319" y="1678"/>
                  </a:lnTo>
                  <a:lnTo>
                    <a:pt x="288" y="1667"/>
                  </a:lnTo>
                  <a:lnTo>
                    <a:pt x="262" y="1656"/>
                  </a:lnTo>
                  <a:lnTo>
                    <a:pt x="238" y="1642"/>
                  </a:lnTo>
                  <a:lnTo>
                    <a:pt x="220" y="1628"/>
                  </a:lnTo>
                  <a:lnTo>
                    <a:pt x="205" y="1613"/>
                  </a:lnTo>
                  <a:lnTo>
                    <a:pt x="192" y="1598"/>
                  </a:lnTo>
                  <a:lnTo>
                    <a:pt x="183" y="1584"/>
                  </a:lnTo>
                  <a:lnTo>
                    <a:pt x="176" y="1571"/>
                  </a:lnTo>
                  <a:lnTo>
                    <a:pt x="172" y="1558"/>
                  </a:lnTo>
                  <a:lnTo>
                    <a:pt x="168" y="1547"/>
                  </a:lnTo>
                  <a:lnTo>
                    <a:pt x="166" y="1539"/>
                  </a:lnTo>
                  <a:lnTo>
                    <a:pt x="165" y="1534"/>
                  </a:lnTo>
                  <a:lnTo>
                    <a:pt x="165" y="1530"/>
                  </a:lnTo>
                  <a:lnTo>
                    <a:pt x="162" y="1509"/>
                  </a:lnTo>
                  <a:lnTo>
                    <a:pt x="158" y="1453"/>
                  </a:lnTo>
                  <a:lnTo>
                    <a:pt x="150" y="1366"/>
                  </a:lnTo>
                  <a:lnTo>
                    <a:pt x="139" y="1256"/>
                  </a:lnTo>
                  <a:lnTo>
                    <a:pt x="127" y="1130"/>
                  </a:lnTo>
                  <a:lnTo>
                    <a:pt x="114" y="993"/>
                  </a:lnTo>
                  <a:lnTo>
                    <a:pt x="101" y="853"/>
                  </a:lnTo>
                  <a:lnTo>
                    <a:pt x="89" y="716"/>
                  </a:lnTo>
                  <a:lnTo>
                    <a:pt x="39" y="716"/>
                  </a:lnTo>
                  <a:lnTo>
                    <a:pt x="115" y="1535"/>
                  </a:lnTo>
                  <a:lnTo>
                    <a:pt x="115" y="1537"/>
                  </a:lnTo>
                  <a:lnTo>
                    <a:pt x="116" y="1544"/>
                  </a:lnTo>
                  <a:lnTo>
                    <a:pt x="119" y="1554"/>
                  </a:lnTo>
                  <a:lnTo>
                    <a:pt x="122" y="1567"/>
                  </a:lnTo>
                  <a:lnTo>
                    <a:pt x="128" y="1582"/>
                  </a:lnTo>
                  <a:lnTo>
                    <a:pt x="137" y="1599"/>
                  </a:lnTo>
                  <a:lnTo>
                    <a:pt x="147" y="1618"/>
                  </a:lnTo>
                  <a:lnTo>
                    <a:pt x="162" y="1637"/>
                  </a:lnTo>
                  <a:lnTo>
                    <a:pt x="180" y="1657"/>
                  </a:lnTo>
                  <a:lnTo>
                    <a:pt x="202" y="1675"/>
                  </a:lnTo>
                  <a:lnTo>
                    <a:pt x="228" y="1693"/>
                  </a:lnTo>
                  <a:lnTo>
                    <a:pt x="259" y="1709"/>
                  </a:lnTo>
                  <a:lnTo>
                    <a:pt x="296" y="1723"/>
                  </a:lnTo>
                  <a:lnTo>
                    <a:pt x="339" y="1733"/>
                  </a:lnTo>
                  <a:lnTo>
                    <a:pt x="386" y="1740"/>
                  </a:lnTo>
                  <a:lnTo>
                    <a:pt x="441" y="1743"/>
                  </a:lnTo>
                  <a:lnTo>
                    <a:pt x="442" y="1743"/>
                  </a:lnTo>
                  <a:lnTo>
                    <a:pt x="444" y="1743"/>
                  </a:lnTo>
                  <a:lnTo>
                    <a:pt x="1894" y="1623"/>
                  </a:lnTo>
                  <a:lnTo>
                    <a:pt x="1840" y="1916"/>
                  </a:lnTo>
                  <a:lnTo>
                    <a:pt x="1888" y="1924"/>
                  </a:lnTo>
                  <a:lnTo>
                    <a:pt x="1945" y="1620"/>
                  </a:lnTo>
                  <a:lnTo>
                    <a:pt x="2172" y="1600"/>
                  </a:lnTo>
                  <a:lnTo>
                    <a:pt x="2167" y="1552"/>
                  </a:lnTo>
                  <a:close/>
                </a:path>
              </a:pathLst>
            </a:custGeom>
            <a:solidFill>
              <a:srgbClr val="99CCFF">
                <a:alpha val="59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2253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914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CAF12C72-5823-4AF1-B21D-57E6440783B2}" type="datetimeFigureOut">
              <a:rPr lang="ru-RU"/>
              <a:pPr>
                <a:defRPr/>
              </a:pPr>
              <a:t>12.12.2016</a:t>
            </a:fld>
            <a:endParaRPr lang="ru-RU"/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73B5630C-94DC-4D7F-83CA-62731F73F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charset="0"/>
        </a:defRPr>
      </a:lvl9pPr>
    </p:titleStyle>
    <p:bodyStyle>
      <a:lvl1pPr marL="280988" indent="-2809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"/>
        <a:defRPr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7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2013\&#1047;&#1080;&#1084;&#1086;&#1074;&#1100;&#1077;%20&#1079;&#1074;&#1077;&#1088;&#1077;&#1081;%20-%20&#1057;&#1088;&#1077;&#1076;&#1085;&#1077;&#1074;&#1077;&#1082;&#1086;&#1074;&#1099;&#1081;%20&#1043;&#1086;&#1088;&#1086;&#1076;%20%20(audiopoisk.com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stihidl.ru/files/comment/comment_1019025.jpg" TargetMode="External"/><Relationship Id="rId3" Type="http://schemas.openxmlformats.org/officeDocument/2006/relationships/hyperlink" Target="http://im3-tub-ru.yandex.net/i?id=23008385-62-72&amp;n=21" TargetMode="External"/><Relationship Id="rId7" Type="http://schemas.openxmlformats.org/officeDocument/2006/relationships/hyperlink" Target="http://varimparim.ru/uploads/image/biogaf/kulinar2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liconsasquatch.com/wordpress/wp-content/uploads/2010/05/Backlog-Carcassonne.jpg" TargetMode="External"/><Relationship Id="rId5" Type="http://schemas.openxmlformats.org/officeDocument/2006/relationships/hyperlink" Target="http://www.ecology.md/pics/2013/03/turism_Karkasson_05.jpg" TargetMode="External"/><Relationship Id="rId4" Type="http://schemas.openxmlformats.org/officeDocument/2006/relationships/hyperlink" Target="http://les7duquebec.files.wordpress.com/2010/04/3914729343_6ba95723dc.jpg?w=375&amp;h=500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music.yandex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udiopoisk.com/track/zimov_e-zverei/mp3/srednevekovii-gorod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Содержимое 5" descr="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00125" y="214313"/>
            <a:ext cx="6457950" cy="335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6" name="Заголовок 1"/>
          <p:cNvSpPr>
            <a:spLocks noGrp="1"/>
          </p:cNvSpPr>
          <p:nvPr>
            <p:ph type="ctrTitle" sz="quarter"/>
          </p:nvPr>
        </p:nvSpPr>
        <p:spPr>
          <a:xfrm>
            <a:off x="714375" y="3714750"/>
            <a:ext cx="7772400" cy="1143000"/>
          </a:xfrm>
          <a:ln w="57150" cmpd="thickThin"/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Возникновение средневековых городов.</a:t>
            </a:r>
          </a:p>
        </p:txBody>
      </p:sp>
      <p:sp>
        <p:nvSpPr>
          <p:cNvPr id="3077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500313" y="51054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УСПЕХИ В РАЗВИТИИ ХОЗЯЙСТВА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934015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518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Успехи в хозяйстве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Следствия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Появление колесного плуга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 урожаев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Появление железных орудий труда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2.Рост добычи железной руды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 Появление знатоков ремесла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Ремесло –главное занятие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14719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Обмен между крестьянами и ремесленниками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Развитие торговли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Почему происходит отделение ремесла от сельского хозяйства 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altLang="ru-RU" smtClean="0"/>
              <a:t>Для изготовления новых, более сложных, орудий труда требуются специалисты этого дела. Среди крестьян выделяются мастера.</a:t>
            </a:r>
          </a:p>
          <a:p>
            <a:pPr algn="just" eaLnBrk="1" hangingPunct="1"/>
            <a:r>
              <a:rPr lang="ru-RU" altLang="ru-RU" smtClean="0"/>
              <a:t>Люди, умеющие что-то мастерить, заниматься только своим делом, а продукцию свою обменивают на продукты питания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ГДЕ ВОЗНИКАЛИ СРЕДНЕВЕКОВЫЕ ГОРОДА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700" y="1676400"/>
            <a:ext cx="6578600" cy="44196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Заголовок 45"/>
          <p:cNvSpPr>
            <a:spLocks noGrp="1"/>
          </p:cNvSpPr>
          <p:nvPr>
            <p:ph type="title"/>
          </p:nvPr>
        </p:nvSpPr>
        <p:spPr>
          <a:xfrm>
            <a:off x="5357813" y="214313"/>
            <a:ext cx="3571875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ГДЕ ВОЗНИКАЛИ ГОРОДА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CBDD75-07EF-42EE-BCD6-17BB5638FB4B}" type="slidenum">
              <a:rPr lang="ru-RU" altLang="ru-RU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altLang="ru-RU" smtClean="0">
              <a:latin typeface="Times New Roman" pitchFamily="18" charset="0"/>
            </a:endParaRPr>
          </a:p>
        </p:txBody>
      </p:sp>
      <p:sp>
        <p:nvSpPr>
          <p:cNvPr id="3081" name="Freeform 9"/>
          <p:cNvSpPr>
            <a:spLocks noChangeAspect="1"/>
          </p:cNvSpPr>
          <p:nvPr/>
        </p:nvSpPr>
        <p:spPr bwMode="auto">
          <a:xfrm rot="-627131">
            <a:off x="3175" y="4892675"/>
            <a:ext cx="9139238" cy="1270000"/>
          </a:xfrm>
          <a:custGeom>
            <a:avLst/>
            <a:gdLst>
              <a:gd name="T0" fmla="*/ 0 w 2478"/>
              <a:gd name="T1" fmla="*/ 2147483647 h 440"/>
              <a:gd name="T2" fmla="*/ 2147483647 w 2478"/>
              <a:gd name="T3" fmla="*/ 2147483647 h 440"/>
              <a:gd name="T4" fmla="*/ 2147483647 w 2478"/>
              <a:gd name="T5" fmla="*/ 2147483647 h 440"/>
              <a:gd name="T6" fmla="*/ 2147483647 w 2478"/>
              <a:gd name="T7" fmla="*/ 2147483647 h 440"/>
              <a:gd name="T8" fmla="*/ 2147483647 w 2478"/>
              <a:gd name="T9" fmla="*/ 2147483647 h 440"/>
              <a:gd name="T10" fmla="*/ 2147483647 w 2478"/>
              <a:gd name="T11" fmla="*/ 2147483647 h 440"/>
              <a:gd name="T12" fmla="*/ 2147483647 w 2478"/>
              <a:gd name="T13" fmla="*/ 2147483647 h 440"/>
              <a:gd name="T14" fmla="*/ 2147483647 w 2478"/>
              <a:gd name="T15" fmla="*/ 2147483647 h 440"/>
              <a:gd name="T16" fmla="*/ 2147483647 w 2478"/>
              <a:gd name="T17" fmla="*/ 2147483647 h 4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78"/>
              <a:gd name="T28" fmla="*/ 0 h 440"/>
              <a:gd name="T29" fmla="*/ 2478 w 2478"/>
              <a:gd name="T30" fmla="*/ 440 h 4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78" h="440">
                <a:moveTo>
                  <a:pt x="0" y="70"/>
                </a:moveTo>
                <a:cubicBezTo>
                  <a:pt x="37" y="65"/>
                  <a:pt x="120" y="0"/>
                  <a:pt x="218" y="37"/>
                </a:cubicBezTo>
                <a:cubicBezTo>
                  <a:pt x="316" y="74"/>
                  <a:pt x="468" y="252"/>
                  <a:pt x="586" y="292"/>
                </a:cubicBezTo>
                <a:cubicBezTo>
                  <a:pt x="704" y="332"/>
                  <a:pt x="816" y="303"/>
                  <a:pt x="925" y="279"/>
                </a:cubicBezTo>
                <a:cubicBezTo>
                  <a:pt x="1034" y="255"/>
                  <a:pt x="1116" y="131"/>
                  <a:pt x="1228" y="150"/>
                </a:cubicBezTo>
                <a:cubicBezTo>
                  <a:pt x="1341" y="170"/>
                  <a:pt x="1484" y="390"/>
                  <a:pt x="1596" y="406"/>
                </a:cubicBezTo>
                <a:cubicBezTo>
                  <a:pt x="1707" y="421"/>
                  <a:pt x="1799" y="240"/>
                  <a:pt x="1906" y="240"/>
                </a:cubicBezTo>
                <a:cubicBezTo>
                  <a:pt x="2014" y="239"/>
                  <a:pt x="2151" y="388"/>
                  <a:pt x="2246" y="414"/>
                </a:cubicBezTo>
                <a:cubicBezTo>
                  <a:pt x="2341" y="440"/>
                  <a:pt x="2430" y="402"/>
                  <a:pt x="2478" y="399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88" name="Freeform 16"/>
          <p:cNvSpPr>
            <a:spLocks noChangeAspect="1"/>
          </p:cNvSpPr>
          <p:nvPr/>
        </p:nvSpPr>
        <p:spPr bwMode="auto">
          <a:xfrm>
            <a:off x="4708525" y="4441825"/>
            <a:ext cx="655638" cy="1579563"/>
          </a:xfrm>
          <a:custGeom>
            <a:avLst/>
            <a:gdLst>
              <a:gd name="T0" fmla="*/ 2147483647 w 413"/>
              <a:gd name="T1" fmla="*/ 0 h 995"/>
              <a:gd name="T2" fmla="*/ 2147483647 w 413"/>
              <a:gd name="T3" fmla="*/ 2147483647 h 995"/>
              <a:gd name="T4" fmla="*/ 2147483647 w 413"/>
              <a:gd name="T5" fmla="*/ 2147483647 h 995"/>
              <a:gd name="T6" fmla="*/ 0 w 413"/>
              <a:gd name="T7" fmla="*/ 2147483647 h 995"/>
              <a:gd name="T8" fmla="*/ 0 60000 65536"/>
              <a:gd name="T9" fmla="*/ 0 60000 65536"/>
              <a:gd name="T10" fmla="*/ 0 60000 65536"/>
              <a:gd name="T11" fmla="*/ 0 60000 65536"/>
              <a:gd name="T12" fmla="*/ 0 w 413"/>
              <a:gd name="T13" fmla="*/ 0 h 995"/>
              <a:gd name="T14" fmla="*/ 413 w 413"/>
              <a:gd name="T15" fmla="*/ 995 h 9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3" h="995">
                <a:moveTo>
                  <a:pt x="271" y="0"/>
                </a:moveTo>
                <a:cubicBezTo>
                  <a:pt x="291" y="48"/>
                  <a:pt x="379" y="185"/>
                  <a:pt x="392" y="295"/>
                </a:cubicBezTo>
                <a:cubicBezTo>
                  <a:pt x="405" y="405"/>
                  <a:pt x="413" y="544"/>
                  <a:pt x="348" y="661"/>
                </a:cubicBezTo>
                <a:cubicBezTo>
                  <a:pt x="282" y="779"/>
                  <a:pt x="72" y="926"/>
                  <a:pt x="0" y="995"/>
                </a:cubicBezTo>
              </a:path>
            </a:pathLst>
          </a:custGeom>
          <a:noFill/>
          <a:ln w="57150" cap="rnd">
            <a:solidFill>
              <a:srgbClr val="8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Group 18"/>
          <p:cNvGrpSpPr>
            <a:grpSpLocks noChangeAspect="1"/>
          </p:cNvGrpSpPr>
          <p:nvPr/>
        </p:nvGrpSpPr>
        <p:grpSpPr bwMode="auto">
          <a:xfrm rot="-673803">
            <a:off x="1042988" y="5516563"/>
            <a:ext cx="1273175" cy="1076325"/>
            <a:chOff x="7923" y="9360"/>
            <a:chExt cx="738" cy="636"/>
          </a:xfrm>
        </p:grpSpPr>
        <p:sp>
          <p:nvSpPr>
            <p:cNvPr id="15388" name="Line 19"/>
            <p:cNvSpPr>
              <a:spLocks noChangeAspect="1" noChangeShapeType="1"/>
            </p:cNvSpPr>
            <p:nvPr/>
          </p:nvSpPr>
          <p:spPr bwMode="auto">
            <a:xfrm flipV="1">
              <a:off x="8109" y="9565"/>
              <a:ext cx="432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389" name="Group 20"/>
            <p:cNvGrpSpPr>
              <a:grpSpLocks noChangeAspect="1"/>
            </p:cNvGrpSpPr>
            <p:nvPr/>
          </p:nvGrpSpPr>
          <p:grpSpPr bwMode="auto">
            <a:xfrm>
              <a:off x="7923" y="9360"/>
              <a:ext cx="738" cy="636"/>
              <a:chOff x="7923" y="9360"/>
              <a:chExt cx="738" cy="636"/>
            </a:xfrm>
          </p:grpSpPr>
          <p:sp>
            <p:nvSpPr>
              <p:cNvPr id="15390" name="Line 21"/>
              <p:cNvSpPr>
                <a:spLocks noChangeAspect="1" noChangeShapeType="1"/>
              </p:cNvSpPr>
              <p:nvPr/>
            </p:nvSpPr>
            <p:spPr bwMode="auto">
              <a:xfrm flipV="1">
                <a:off x="8064" y="9504"/>
                <a:ext cx="432" cy="28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1" name="Freeform 22"/>
              <p:cNvSpPr>
                <a:spLocks noChangeAspect="1"/>
              </p:cNvSpPr>
              <p:nvPr/>
            </p:nvSpPr>
            <p:spPr bwMode="auto">
              <a:xfrm>
                <a:off x="8496" y="9360"/>
                <a:ext cx="1" cy="147"/>
              </a:xfrm>
              <a:custGeom>
                <a:avLst/>
                <a:gdLst>
                  <a:gd name="T0" fmla="*/ 0 w 1"/>
                  <a:gd name="T1" fmla="*/ 147 h 147"/>
                  <a:gd name="T2" fmla="*/ 0 w 1"/>
                  <a:gd name="T3" fmla="*/ 0 h 147"/>
                  <a:gd name="T4" fmla="*/ 0 60000 65536"/>
                  <a:gd name="T5" fmla="*/ 0 60000 65536"/>
                  <a:gd name="T6" fmla="*/ 0 w 1"/>
                  <a:gd name="T7" fmla="*/ 0 h 147"/>
                  <a:gd name="T8" fmla="*/ 1 w 1"/>
                  <a:gd name="T9" fmla="*/ 147 h 14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47">
                    <a:moveTo>
                      <a:pt x="0" y="147"/>
                    </a:moveTo>
                    <a:cubicBezTo>
                      <a:pt x="0" y="123"/>
                      <a:pt x="0" y="24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5392" name="Freeform 23"/>
              <p:cNvSpPr>
                <a:spLocks noChangeAspect="1"/>
              </p:cNvSpPr>
              <p:nvPr/>
            </p:nvSpPr>
            <p:spPr bwMode="auto">
              <a:xfrm>
                <a:off x="8544" y="9567"/>
                <a:ext cx="117" cy="63"/>
              </a:xfrm>
              <a:custGeom>
                <a:avLst/>
                <a:gdLst>
                  <a:gd name="T0" fmla="*/ 0 w 117"/>
                  <a:gd name="T1" fmla="*/ 0 h 63"/>
                  <a:gd name="T2" fmla="*/ 117 w 117"/>
                  <a:gd name="T3" fmla="*/ 63 h 63"/>
                  <a:gd name="T4" fmla="*/ 0 60000 65536"/>
                  <a:gd name="T5" fmla="*/ 0 60000 65536"/>
                  <a:gd name="T6" fmla="*/ 0 w 117"/>
                  <a:gd name="T7" fmla="*/ 0 h 63"/>
                  <a:gd name="T8" fmla="*/ 117 w 117"/>
                  <a:gd name="T9" fmla="*/ 63 h 6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17" h="63">
                    <a:moveTo>
                      <a:pt x="0" y="0"/>
                    </a:moveTo>
                    <a:cubicBezTo>
                      <a:pt x="19" y="10"/>
                      <a:pt x="98" y="53"/>
                      <a:pt x="117" y="63"/>
                    </a:cubicBezTo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5393" name="Freeform 24"/>
              <p:cNvSpPr>
                <a:spLocks noChangeAspect="1"/>
              </p:cNvSpPr>
              <p:nvPr/>
            </p:nvSpPr>
            <p:spPr bwMode="auto">
              <a:xfrm>
                <a:off x="8112" y="9855"/>
                <a:ext cx="1" cy="141"/>
              </a:xfrm>
              <a:custGeom>
                <a:avLst/>
                <a:gdLst>
                  <a:gd name="T0" fmla="*/ 0 w 1"/>
                  <a:gd name="T1" fmla="*/ 0 h 141"/>
                  <a:gd name="T2" fmla="*/ 0 w 1"/>
                  <a:gd name="T3" fmla="*/ 141 h 141"/>
                  <a:gd name="T4" fmla="*/ 0 60000 65536"/>
                  <a:gd name="T5" fmla="*/ 0 60000 65536"/>
                  <a:gd name="T6" fmla="*/ 0 w 1"/>
                  <a:gd name="T7" fmla="*/ 0 h 141"/>
                  <a:gd name="T8" fmla="*/ 1 w 1"/>
                  <a:gd name="T9" fmla="*/ 141 h 14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41">
                    <a:moveTo>
                      <a:pt x="0" y="0"/>
                    </a:moveTo>
                    <a:cubicBezTo>
                      <a:pt x="0" y="47"/>
                      <a:pt x="0" y="118"/>
                      <a:pt x="0" y="141"/>
                    </a:cubicBezTo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5394" name="Freeform 25"/>
              <p:cNvSpPr>
                <a:spLocks noChangeAspect="1"/>
              </p:cNvSpPr>
              <p:nvPr/>
            </p:nvSpPr>
            <p:spPr bwMode="auto">
              <a:xfrm>
                <a:off x="7923" y="9744"/>
                <a:ext cx="138" cy="42"/>
              </a:xfrm>
              <a:custGeom>
                <a:avLst/>
                <a:gdLst>
                  <a:gd name="T0" fmla="*/ 138 w 138"/>
                  <a:gd name="T1" fmla="*/ 42 h 42"/>
                  <a:gd name="T2" fmla="*/ 0 w 138"/>
                  <a:gd name="T3" fmla="*/ 0 h 42"/>
                  <a:gd name="T4" fmla="*/ 0 60000 65536"/>
                  <a:gd name="T5" fmla="*/ 0 60000 65536"/>
                  <a:gd name="T6" fmla="*/ 0 w 138"/>
                  <a:gd name="T7" fmla="*/ 0 h 42"/>
                  <a:gd name="T8" fmla="*/ 138 w 138"/>
                  <a:gd name="T9" fmla="*/ 42 h 4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8" h="42">
                    <a:moveTo>
                      <a:pt x="138" y="42"/>
                    </a:moveTo>
                    <a:cubicBezTo>
                      <a:pt x="115" y="35"/>
                      <a:pt x="23" y="7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sp>
        <p:nvSpPr>
          <p:cNvPr id="3103" name="Oval 31">
            <a:hlinkClick r:id="rId3" action="ppaction://hlinksldjump" tooltip="ВОЗЛЕ РЫЦАРСКИХ ЗАМКОВ"/>
          </p:cNvPr>
          <p:cNvSpPr>
            <a:spLocks noChangeAspect="1" noChangeArrowheads="1"/>
          </p:cNvSpPr>
          <p:nvPr/>
        </p:nvSpPr>
        <p:spPr bwMode="auto">
          <a:xfrm>
            <a:off x="4500563" y="1512888"/>
            <a:ext cx="412750" cy="403225"/>
          </a:xfrm>
          <a:prstGeom prst="ellipse">
            <a:avLst/>
          </a:prstGeom>
          <a:solidFill>
            <a:srgbClr val="66CCFF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04" name="Oval 32">
            <a:hlinkClick r:id="rId4" action="ppaction://hlinksldjump" tooltip="ВОЗЛЕ МОНАСТЫРЕЙ"/>
          </p:cNvPr>
          <p:cNvSpPr>
            <a:spLocks noChangeAspect="1" noChangeArrowheads="1"/>
          </p:cNvSpPr>
          <p:nvPr/>
        </p:nvSpPr>
        <p:spPr bwMode="auto">
          <a:xfrm>
            <a:off x="5292725" y="3429000"/>
            <a:ext cx="412750" cy="401638"/>
          </a:xfrm>
          <a:prstGeom prst="ellipse">
            <a:avLst/>
          </a:prstGeom>
          <a:solidFill>
            <a:srgbClr val="66CCFF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05" name="Oval 33">
            <a:hlinkClick r:id="rId5" action="ppaction://hlinksldjump" tooltip="ВОЗЛЕ РЕЧНЫХ БРОДОВ"/>
          </p:cNvPr>
          <p:cNvSpPr>
            <a:spLocks noChangeAspect="1" noChangeArrowheads="1"/>
          </p:cNvSpPr>
          <p:nvPr/>
        </p:nvSpPr>
        <p:spPr bwMode="auto">
          <a:xfrm>
            <a:off x="4859338" y="4941888"/>
            <a:ext cx="412750" cy="403225"/>
          </a:xfrm>
          <a:prstGeom prst="ellipse">
            <a:avLst/>
          </a:prstGeom>
          <a:solidFill>
            <a:srgbClr val="66CCFF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06" name="Oval 34">
            <a:hlinkClick r:id="rId6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359025" y="5589588"/>
            <a:ext cx="412750" cy="403225"/>
          </a:xfrm>
          <a:prstGeom prst="ellipse">
            <a:avLst/>
          </a:prstGeom>
          <a:solidFill>
            <a:srgbClr val="66CCFF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29" name="Freeform 57"/>
          <p:cNvSpPr>
            <a:spLocks/>
          </p:cNvSpPr>
          <p:nvPr/>
        </p:nvSpPr>
        <p:spPr bwMode="auto">
          <a:xfrm>
            <a:off x="3468688" y="130175"/>
            <a:ext cx="1684337" cy="3281363"/>
          </a:xfrm>
          <a:custGeom>
            <a:avLst/>
            <a:gdLst>
              <a:gd name="T0" fmla="*/ 0 w 1061"/>
              <a:gd name="T1" fmla="*/ 0 h 2067"/>
              <a:gd name="T2" fmla="*/ 2147483647 w 1061"/>
              <a:gd name="T3" fmla="*/ 2147483647 h 2067"/>
              <a:gd name="T4" fmla="*/ 2147483647 w 1061"/>
              <a:gd name="T5" fmla="*/ 2147483647 h 2067"/>
              <a:gd name="T6" fmla="*/ 2147483647 w 1061"/>
              <a:gd name="T7" fmla="*/ 2147483647 h 2067"/>
              <a:gd name="T8" fmla="*/ 2147483647 w 1061"/>
              <a:gd name="T9" fmla="*/ 2147483647 h 2067"/>
              <a:gd name="T10" fmla="*/ 2147483647 w 1061"/>
              <a:gd name="T11" fmla="*/ 2147483647 h 2067"/>
              <a:gd name="T12" fmla="*/ 2147483647 w 1061"/>
              <a:gd name="T13" fmla="*/ 2147483647 h 2067"/>
              <a:gd name="T14" fmla="*/ 2147483647 w 1061"/>
              <a:gd name="T15" fmla="*/ 2147483647 h 2067"/>
              <a:gd name="T16" fmla="*/ 2147483647 w 1061"/>
              <a:gd name="T17" fmla="*/ 2147483647 h 2067"/>
              <a:gd name="T18" fmla="*/ 2147483647 w 1061"/>
              <a:gd name="T19" fmla="*/ 2147483647 h 2067"/>
              <a:gd name="T20" fmla="*/ 2147483647 w 1061"/>
              <a:gd name="T21" fmla="*/ 2147483647 h 2067"/>
              <a:gd name="T22" fmla="*/ 2147483647 w 1061"/>
              <a:gd name="T23" fmla="*/ 2147483647 h 2067"/>
              <a:gd name="T24" fmla="*/ 2147483647 w 1061"/>
              <a:gd name="T25" fmla="*/ 2147483647 h 2067"/>
              <a:gd name="T26" fmla="*/ 2147483647 w 1061"/>
              <a:gd name="T27" fmla="*/ 2147483647 h 2067"/>
              <a:gd name="T28" fmla="*/ 2147483647 w 1061"/>
              <a:gd name="T29" fmla="*/ 2147483647 h 2067"/>
              <a:gd name="T30" fmla="*/ 2147483647 w 1061"/>
              <a:gd name="T31" fmla="*/ 2147483647 h 2067"/>
              <a:gd name="T32" fmla="*/ 2147483647 w 1061"/>
              <a:gd name="T33" fmla="*/ 2147483647 h 2067"/>
              <a:gd name="T34" fmla="*/ 2147483647 w 1061"/>
              <a:gd name="T35" fmla="*/ 2147483647 h 20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61"/>
              <a:gd name="T55" fmla="*/ 0 h 2067"/>
              <a:gd name="T56" fmla="*/ 1061 w 1061"/>
              <a:gd name="T57" fmla="*/ 2067 h 206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61" h="2067">
                <a:moveTo>
                  <a:pt x="0" y="0"/>
                </a:moveTo>
                <a:cubicBezTo>
                  <a:pt x="21" y="63"/>
                  <a:pt x="36" y="136"/>
                  <a:pt x="73" y="192"/>
                </a:cubicBezTo>
                <a:cubicBezTo>
                  <a:pt x="85" y="229"/>
                  <a:pt x="91" y="246"/>
                  <a:pt x="119" y="275"/>
                </a:cubicBezTo>
                <a:cubicBezTo>
                  <a:pt x="140" y="337"/>
                  <a:pt x="124" y="316"/>
                  <a:pt x="156" y="348"/>
                </a:cubicBezTo>
                <a:cubicBezTo>
                  <a:pt x="182" y="426"/>
                  <a:pt x="205" y="466"/>
                  <a:pt x="256" y="531"/>
                </a:cubicBezTo>
                <a:cubicBezTo>
                  <a:pt x="310" y="600"/>
                  <a:pt x="243" y="518"/>
                  <a:pt x="284" y="585"/>
                </a:cubicBezTo>
                <a:cubicBezTo>
                  <a:pt x="300" y="611"/>
                  <a:pt x="326" y="637"/>
                  <a:pt x="348" y="659"/>
                </a:cubicBezTo>
                <a:cubicBezTo>
                  <a:pt x="369" y="721"/>
                  <a:pt x="402" y="759"/>
                  <a:pt x="439" y="814"/>
                </a:cubicBezTo>
                <a:cubicBezTo>
                  <a:pt x="456" y="840"/>
                  <a:pt x="473" y="874"/>
                  <a:pt x="494" y="896"/>
                </a:cubicBezTo>
                <a:cubicBezTo>
                  <a:pt x="516" y="919"/>
                  <a:pt x="548" y="949"/>
                  <a:pt x="558" y="979"/>
                </a:cubicBezTo>
                <a:cubicBezTo>
                  <a:pt x="578" y="1038"/>
                  <a:pt x="615" y="1100"/>
                  <a:pt x="649" y="1152"/>
                </a:cubicBezTo>
                <a:cubicBezTo>
                  <a:pt x="685" y="1207"/>
                  <a:pt x="651" y="1129"/>
                  <a:pt x="686" y="1198"/>
                </a:cubicBezTo>
                <a:cubicBezTo>
                  <a:pt x="721" y="1269"/>
                  <a:pt x="770" y="1333"/>
                  <a:pt x="814" y="1399"/>
                </a:cubicBezTo>
                <a:cubicBezTo>
                  <a:pt x="817" y="1408"/>
                  <a:pt x="817" y="1419"/>
                  <a:pt x="823" y="1427"/>
                </a:cubicBezTo>
                <a:cubicBezTo>
                  <a:pt x="836" y="1444"/>
                  <a:pt x="869" y="1472"/>
                  <a:pt x="869" y="1472"/>
                </a:cubicBezTo>
                <a:cubicBezTo>
                  <a:pt x="879" y="1504"/>
                  <a:pt x="890" y="1530"/>
                  <a:pt x="914" y="1555"/>
                </a:cubicBezTo>
                <a:cubicBezTo>
                  <a:pt x="948" y="1678"/>
                  <a:pt x="990" y="1798"/>
                  <a:pt x="1024" y="1920"/>
                </a:cubicBezTo>
                <a:cubicBezTo>
                  <a:pt x="1037" y="1967"/>
                  <a:pt x="1061" y="2018"/>
                  <a:pt x="1061" y="2067"/>
                </a:cubicBezTo>
              </a:path>
            </a:pathLst>
          </a:cu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30" name="Freeform 58"/>
          <p:cNvSpPr>
            <a:spLocks/>
          </p:cNvSpPr>
          <p:nvPr/>
        </p:nvSpPr>
        <p:spPr bwMode="auto">
          <a:xfrm>
            <a:off x="4572000" y="3419475"/>
            <a:ext cx="709613" cy="1490663"/>
          </a:xfrm>
          <a:custGeom>
            <a:avLst/>
            <a:gdLst>
              <a:gd name="T0" fmla="*/ 2147483647 w 447"/>
              <a:gd name="T1" fmla="*/ 0 h 939"/>
              <a:gd name="T2" fmla="*/ 2147483647 w 447"/>
              <a:gd name="T3" fmla="*/ 2147483647 h 939"/>
              <a:gd name="T4" fmla="*/ 2147483647 w 447"/>
              <a:gd name="T5" fmla="*/ 2147483647 h 939"/>
              <a:gd name="T6" fmla="*/ 2147483647 w 447"/>
              <a:gd name="T7" fmla="*/ 2147483647 h 939"/>
              <a:gd name="T8" fmla="*/ 2147483647 w 447"/>
              <a:gd name="T9" fmla="*/ 2147483647 h 939"/>
              <a:gd name="T10" fmla="*/ 0 w 447"/>
              <a:gd name="T11" fmla="*/ 2147483647 h 9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7"/>
              <a:gd name="T19" fmla="*/ 0 h 939"/>
              <a:gd name="T20" fmla="*/ 447 w 447"/>
              <a:gd name="T21" fmla="*/ 939 h 9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7" h="939">
                <a:moveTo>
                  <a:pt x="366" y="0"/>
                </a:moveTo>
                <a:cubicBezTo>
                  <a:pt x="372" y="9"/>
                  <a:pt x="371" y="21"/>
                  <a:pt x="375" y="31"/>
                </a:cubicBezTo>
                <a:cubicBezTo>
                  <a:pt x="383" y="49"/>
                  <a:pt x="393" y="86"/>
                  <a:pt x="393" y="86"/>
                </a:cubicBezTo>
                <a:cubicBezTo>
                  <a:pt x="415" y="282"/>
                  <a:pt x="447" y="552"/>
                  <a:pt x="256" y="680"/>
                </a:cubicBezTo>
                <a:cubicBezTo>
                  <a:pt x="206" y="758"/>
                  <a:pt x="148" y="834"/>
                  <a:pt x="82" y="900"/>
                </a:cubicBezTo>
                <a:cubicBezTo>
                  <a:pt x="67" y="915"/>
                  <a:pt x="18" y="927"/>
                  <a:pt x="0" y="939"/>
                </a:cubicBezTo>
              </a:path>
            </a:pathLst>
          </a:cu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31" name="Freeform 59"/>
          <p:cNvSpPr>
            <a:spLocks/>
          </p:cNvSpPr>
          <p:nvPr/>
        </p:nvSpPr>
        <p:spPr bwMode="auto">
          <a:xfrm>
            <a:off x="2106613" y="4905375"/>
            <a:ext cx="2465387" cy="636588"/>
          </a:xfrm>
          <a:custGeom>
            <a:avLst/>
            <a:gdLst>
              <a:gd name="T0" fmla="*/ 2147483647 w 1553"/>
              <a:gd name="T1" fmla="*/ 0 h 401"/>
              <a:gd name="T2" fmla="*/ 2147483647 w 1553"/>
              <a:gd name="T3" fmla="*/ 2147483647 h 401"/>
              <a:gd name="T4" fmla="*/ 2147483647 w 1553"/>
              <a:gd name="T5" fmla="*/ 2147483647 h 401"/>
              <a:gd name="T6" fmla="*/ 2147483647 w 1553"/>
              <a:gd name="T7" fmla="*/ 2147483647 h 401"/>
              <a:gd name="T8" fmla="*/ 2147483647 w 1553"/>
              <a:gd name="T9" fmla="*/ 2147483647 h 401"/>
              <a:gd name="T10" fmla="*/ 2147483647 w 1553"/>
              <a:gd name="T11" fmla="*/ 2147483647 h 401"/>
              <a:gd name="T12" fmla="*/ 2147483647 w 1553"/>
              <a:gd name="T13" fmla="*/ 2147483647 h 401"/>
              <a:gd name="T14" fmla="*/ 2147483647 w 1553"/>
              <a:gd name="T15" fmla="*/ 2147483647 h 401"/>
              <a:gd name="T16" fmla="*/ 2147483647 w 1553"/>
              <a:gd name="T17" fmla="*/ 2147483647 h 401"/>
              <a:gd name="T18" fmla="*/ 0 w 1553"/>
              <a:gd name="T19" fmla="*/ 2147483647 h 40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53"/>
              <a:gd name="T31" fmla="*/ 0 h 401"/>
              <a:gd name="T32" fmla="*/ 1553 w 1553"/>
              <a:gd name="T33" fmla="*/ 401 h 40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53" h="401">
                <a:moveTo>
                  <a:pt x="1553" y="0"/>
                </a:moveTo>
                <a:cubicBezTo>
                  <a:pt x="1452" y="33"/>
                  <a:pt x="1544" y="6"/>
                  <a:pt x="1294" y="19"/>
                </a:cubicBezTo>
                <a:cubicBezTo>
                  <a:pt x="1250" y="21"/>
                  <a:pt x="1208" y="26"/>
                  <a:pt x="1164" y="28"/>
                </a:cubicBezTo>
                <a:cubicBezTo>
                  <a:pt x="1093" y="32"/>
                  <a:pt x="1022" y="35"/>
                  <a:pt x="951" y="38"/>
                </a:cubicBezTo>
                <a:cubicBezTo>
                  <a:pt x="761" y="64"/>
                  <a:pt x="1033" y="23"/>
                  <a:pt x="802" y="56"/>
                </a:cubicBezTo>
                <a:cubicBezTo>
                  <a:pt x="766" y="61"/>
                  <a:pt x="692" y="74"/>
                  <a:pt x="692" y="74"/>
                </a:cubicBezTo>
                <a:cubicBezTo>
                  <a:pt x="683" y="77"/>
                  <a:pt x="674" y="82"/>
                  <a:pt x="664" y="84"/>
                </a:cubicBezTo>
                <a:cubicBezTo>
                  <a:pt x="627" y="91"/>
                  <a:pt x="590" y="93"/>
                  <a:pt x="553" y="103"/>
                </a:cubicBezTo>
                <a:cubicBezTo>
                  <a:pt x="478" y="121"/>
                  <a:pt x="403" y="143"/>
                  <a:pt x="330" y="167"/>
                </a:cubicBezTo>
                <a:cubicBezTo>
                  <a:pt x="301" y="178"/>
                  <a:pt x="22" y="379"/>
                  <a:pt x="0" y="401"/>
                </a:cubicBezTo>
              </a:path>
            </a:pathLst>
          </a:custGeom>
          <a:noFill/>
          <a:ln w="57150" cap="rnd">
            <a:solidFill>
              <a:srgbClr val="8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33" name="Freeform 61"/>
          <p:cNvSpPr>
            <a:spLocks/>
          </p:cNvSpPr>
          <p:nvPr/>
        </p:nvSpPr>
        <p:spPr bwMode="auto">
          <a:xfrm>
            <a:off x="2655888" y="276225"/>
            <a:ext cx="2816225" cy="1916113"/>
          </a:xfrm>
          <a:custGeom>
            <a:avLst/>
            <a:gdLst>
              <a:gd name="T0" fmla="*/ 0 w 1774"/>
              <a:gd name="T1" fmla="*/ 2147483647 h 1207"/>
              <a:gd name="T2" fmla="*/ 2147483647 w 1774"/>
              <a:gd name="T3" fmla="*/ 2147483647 h 1207"/>
              <a:gd name="T4" fmla="*/ 2147483647 w 1774"/>
              <a:gd name="T5" fmla="*/ 2147483647 h 1207"/>
              <a:gd name="T6" fmla="*/ 2147483647 w 1774"/>
              <a:gd name="T7" fmla="*/ 2147483647 h 1207"/>
              <a:gd name="T8" fmla="*/ 2147483647 w 1774"/>
              <a:gd name="T9" fmla="*/ 2147483647 h 1207"/>
              <a:gd name="T10" fmla="*/ 2147483647 w 1774"/>
              <a:gd name="T11" fmla="*/ 2147483647 h 1207"/>
              <a:gd name="T12" fmla="*/ 2147483647 w 1774"/>
              <a:gd name="T13" fmla="*/ 2147483647 h 1207"/>
              <a:gd name="T14" fmla="*/ 2147483647 w 1774"/>
              <a:gd name="T15" fmla="*/ 2147483647 h 1207"/>
              <a:gd name="T16" fmla="*/ 2147483647 w 1774"/>
              <a:gd name="T17" fmla="*/ 2147483647 h 1207"/>
              <a:gd name="T18" fmla="*/ 2147483647 w 1774"/>
              <a:gd name="T19" fmla="*/ 2147483647 h 1207"/>
              <a:gd name="T20" fmla="*/ 2147483647 w 1774"/>
              <a:gd name="T21" fmla="*/ 2147483647 h 1207"/>
              <a:gd name="T22" fmla="*/ 2147483647 w 1774"/>
              <a:gd name="T23" fmla="*/ 2147483647 h 1207"/>
              <a:gd name="T24" fmla="*/ 2147483647 w 1774"/>
              <a:gd name="T25" fmla="*/ 2147483647 h 1207"/>
              <a:gd name="T26" fmla="*/ 2147483647 w 1774"/>
              <a:gd name="T27" fmla="*/ 2147483647 h 1207"/>
              <a:gd name="T28" fmla="*/ 2147483647 w 1774"/>
              <a:gd name="T29" fmla="*/ 2147483647 h 1207"/>
              <a:gd name="T30" fmla="*/ 2147483647 w 1774"/>
              <a:gd name="T31" fmla="*/ 2147483647 h 1207"/>
              <a:gd name="T32" fmla="*/ 2147483647 w 1774"/>
              <a:gd name="T33" fmla="*/ 2147483647 h 1207"/>
              <a:gd name="T34" fmla="*/ 2147483647 w 1774"/>
              <a:gd name="T35" fmla="*/ 2147483647 h 1207"/>
              <a:gd name="T36" fmla="*/ 2147483647 w 1774"/>
              <a:gd name="T37" fmla="*/ 2147483647 h 1207"/>
              <a:gd name="T38" fmla="*/ 2147483647 w 1774"/>
              <a:gd name="T39" fmla="*/ 2147483647 h 1207"/>
              <a:gd name="T40" fmla="*/ 2147483647 w 1774"/>
              <a:gd name="T41" fmla="*/ 2147483647 h 1207"/>
              <a:gd name="T42" fmla="*/ 2147483647 w 1774"/>
              <a:gd name="T43" fmla="*/ 2147483647 h 1207"/>
              <a:gd name="T44" fmla="*/ 2147483647 w 1774"/>
              <a:gd name="T45" fmla="*/ 0 h 120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74"/>
              <a:gd name="T70" fmla="*/ 0 h 1207"/>
              <a:gd name="T71" fmla="*/ 1774 w 1774"/>
              <a:gd name="T72" fmla="*/ 1207 h 120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74" h="1207">
                <a:moveTo>
                  <a:pt x="0" y="1207"/>
                </a:moveTo>
                <a:cubicBezTo>
                  <a:pt x="40" y="1198"/>
                  <a:pt x="63" y="1182"/>
                  <a:pt x="101" y="1170"/>
                </a:cubicBezTo>
                <a:cubicBezTo>
                  <a:pt x="149" y="1121"/>
                  <a:pt x="189" y="1063"/>
                  <a:pt x="247" y="1024"/>
                </a:cubicBezTo>
                <a:cubicBezTo>
                  <a:pt x="271" y="949"/>
                  <a:pt x="235" y="1036"/>
                  <a:pt x="284" y="987"/>
                </a:cubicBezTo>
                <a:cubicBezTo>
                  <a:pt x="314" y="957"/>
                  <a:pt x="326" y="907"/>
                  <a:pt x="357" y="877"/>
                </a:cubicBezTo>
                <a:cubicBezTo>
                  <a:pt x="375" y="859"/>
                  <a:pt x="394" y="841"/>
                  <a:pt x="412" y="823"/>
                </a:cubicBezTo>
                <a:cubicBezTo>
                  <a:pt x="445" y="790"/>
                  <a:pt x="479" y="755"/>
                  <a:pt x="512" y="722"/>
                </a:cubicBezTo>
                <a:cubicBezTo>
                  <a:pt x="536" y="698"/>
                  <a:pt x="534" y="664"/>
                  <a:pt x="558" y="640"/>
                </a:cubicBezTo>
                <a:cubicBezTo>
                  <a:pt x="612" y="585"/>
                  <a:pt x="722" y="481"/>
                  <a:pt x="796" y="457"/>
                </a:cubicBezTo>
                <a:cubicBezTo>
                  <a:pt x="867" y="410"/>
                  <a:pt x="952" y="374"/>
                  <a:pt x="1033" y="347"/>
                </a:cubicBezTo>
                <a:cubicBezTo>
                  <a:pt x="1044" y="344"/>
                  <a:pt x="1051" y="333"/>
                  <a:pt x="1061" y="329"/>
                </a:cubicBezTo>
                <a:cubicBezTo>
                  <a:pt x="1072" y="324"/>
                  <a:pt x="1085" y="323"/>
                  <a:pt x="1097" y="320"/>
                </a:cubicBezTo>
                <a:cubicBezTo>
                  <a:pt x="1129" y="288"/>
                  <a:pt x="1108" y="303"/>
                  <a:pt x="1170" y="283"/>
                </a:cubicBezTo>
                <a:cubicBezTo>
                  <a:pt x="1179" y="280"/>
                  <a:pt x="1198" y="274"/>
                  <a:pt x="1198" y="274"/>
                </a:cubicBezTo>
                <a:cubicBezTo>
                  <a:pt x="1235" y="250"/>
                  <a:pt x="1277" y="227"/>
                  <a:pt x="1317" y="210"/>
                </a:cubicBezTo>
                <a:cubicBezTo>
                  <a:pt x="1335" y="202"/>
                  <a:pt x="1354" y="198"/>
                  <a:pt x="1372" y="192"/>
                </a:cubicBezTo>
                <a:cubicBezTo>
                  <a:pt x="1381" y="189"/>
                  <a:pt x="1399" y="183"/>
                  <a:pt x="1399" y="183"/>
                </a:cubicBezTo>
                <a:cubicBezTo>
                  <a:pt x="1432" y="148"/>
                  <a:pt x="1518" y="125"/>
                  <a:pt x="1564" y="109"/>
                </a:cubicBezTo>
                <a:cubicBezTo>
                  <a:pt x="1590" y="100"/>
                  <a:pt x="1613" y="85"/>
                  <a:pt x="1637" y="73"/>
                </a:cubicBezTo>
                <a:cubicBezTo>
                  <a:pt x="1654" y="64"/>
                  <a:pt x="1692" y="55"/>
                  <a:pt x="1692" y="55"/>
                </a:cubicBezTo>
                <a:cubicBezTo>
                  <a:pt x="1734" y="11"/>
                  <a:pt x="1683" y="59"/>
                  <a:pt x="1737" y="27"/>
                </a:cubicBezTo>
                <a:cubicBezTo>
                  <a:pt x="1745" y="23"/>
                  <a:pt x="1749" y="14"/>
                  <a:pt x="1756" y="9"/>
                </a:cubicBezTo>
                <a:cubicBezTo>
                  <a:pt x="1761" y="5"/>
                  <a:pt x="1768" y="3"/>
                  <a:pt x="1774" y="0"/>
                </a:cubicBezTo>
              </a:path>
            </a:pathLst>
          </a:cu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34" name="Oval 62">
            <a:hlinkClick r:id="rId7" action="ppaction://hlinksldjump" tooltip="НА ПЕРЕКРЁСТКЕ ДОРОГ"/>
          </p:cNvPr>
          <p:cNvSpPr>
            <a:spLocks noChangeAspect="1" noChangeArrowheads="1"/>
          </p:cNvSpPr>
          <p:nvPr/>
        </p:nvSpPr>
        <p:spPr bwMode="auto">
          <a:xfrm>
            <a:off x="3143250" y="714375"/>
            <a:ext cx="412750" cy="403225"/>
          </a:xfrm>
          <a:prstGeom prst="ellipse">
            <a:avLst/>
          </a:prstGeom>
          <a:solidFill>
            <a:srgbClr val="66CCFF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4" name="Group 67"/>
          <p:cNvGrpSpPr>
            <a:grpSpLocks/>
          </p:cNvGrpSpPr>
          <p:nvPr/>
        </p:nvGrpSpPr>
        <p:grpSpPr bwMode="auto">
          <a:xfrm rot="-3181176">
            <a:off x="4754563" y="1160463"/>
            <a:ext cx="717550" cy="793750"/>
            <a:chOff x="2517" y="1842"/>
            <a:chExt cx="1225" cy="1361"/>
          </a:xfrm>
        </p:grpSpPr>
        <p:sp>
          <p:nvSpPr>
            <p:cNvPr id="15383" name="Rectangle 68"/>
            <p:cNvSpPr>
              <a:spLocks noChangeArrowheads="1"/>
            </p:cNvSpPr>
            <p:nvPr/>
          </p:nvSpPr>
          <p:spPr bwMode="auto">
            <a:xfrm rot="-3534000">
              <a:off x="2608" y="2250"/>
              <a:ext cx="1030" cy="576"/>
            </a:xfrm>
            <a:prstGeom prst="rect">
              <a:avLst/>
            </a:prstGeom>
            <a:solidFill>
              <a:srgbClr val="FF9900"/>
            </a:solidFill>
            <a:ln w="381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4" name="Oval 69"/>
            <p:cNvSpPr>
              <a:spLocks noChangeArrowheads="1"/>
            </p:cNvSpPr>
            <p:nvPr/>
          </p:nvSpPr>
          <p:spPr bwMode="auto">
            <a:xfrm>
              <a:off x="2517" y="2749"/>
              <a:ext cx="182" cy="181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5" name="Oval 70"/>
            <p:cNvSpPr>
              <a:spLocks noChangeArrowheads="1"/>
            </p:cNvSpPr>
            <p:nvPr/>
          </p:nvSpPr>
          <p:spPr bwMode="auto">
            <a:xfrm>
              <a:off x="2971" y="3022"/>
              <a:ext cx="182" cy="181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6" name="Oval 71"/>
            <p:cNvSpPr>
              <a:spLocks noChangeArrowheads="1"/>
            </p:cNvSpPr>
            <p:nvPr/>
          </p:nvSpPr>
          <p:spPr bwMode="auto">
            <a:xfrm>
              <a:off x="3062" y="1842"/>
              <a:ext cx="182" cy="181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7" name="Oval 72"/>
            <p:cNvSpPr>
              <a:spLocks noChangeArrowheads="1"/>
            </p:cNvSpPr>
            <p:nvPr/>
          </p:nvSpPr>
          <p:spPr bwMode="auto">
            <a:xfrm>
              <a:off x="3560" y="2159"/>
              <a:ext cx="182" cy="181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5705475" y="2738438"/>
            <a:ext cx="269875" cy="835025"/>
            <a:chOff x="3743" y="1480"/>
            <a:chExt cx="282" cy="798"/>
          </a:xfrm>
        </p:grpSpPr>
        <p:sp>
          <p:nvSpPr>
            <p:cNvPr id="15379" name="Oval 85"/>
            <p:cNvSpPr>
              <a:spLocks noChangeAspect="1" noChangeArrowheads="1"/>
            </p:cNvSpPr>
            <p:nvPr/>
          </p:nvSpPr>
          <p:spPr bwMode="auto">
            <a:xfrm>
              <a:off x="3754" y="2024"/>
              <a:ext cx="260" cy="254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5380" name="Group 87"/>
            <p:cNvGrpSpPr>
              <a:grpSpLocks/>
            </p:cNvGrpSpPr>
            <p:nvPr/>
          </p:nvGrpSpPr>
          <p:grpSpPr bwMode="auto">
            <a:xfrm>
              <a:off x="3743" y="1480"/>
              <a:ext cx="282" cy="544"/>
              <a:chOff x="3743" y="1480"/>
              <a:chExt cx="282" cy="544"/>
            </a:xfrm>
          </p:grpSpPr>
          <p:sp>
            <p:nvSpPr>
              <p:cNvPr id="15381" name="Line 6"/>
              <p:cNvSpPr>
                <a:spLocks noChangeAspect="1" noChangeShapeType="1"/>
              </p:cNvSpPr>
              <p:nvPr/>
            </p:nvSpPr>
            <p:spPr bwMode="auto">
              <a:xfrm>
                <a:off x="3743" y="1658"/>
                <a:ext cx="282" cy="3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2" name="Line 86"/>
              <p:cNvSpPr>
                <a:spLocks noChangeShapeType="1"/>
              </p:cNvSpPr>
              <p:nvPr/>
            </p:nvSpPr>
            <p:spPr bwMode="auto">
              <a:xfrm>
                <a:off x="3878" y="1480"/>
                <a:ext cx="0" cy="54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5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5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5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5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  <p:bldP spid="3088" grpId="0" animBg="1"/>
      <p:bldP spid="3103" grpId="0" animBg="1"/>
      <p:bldP spid="3103" grpId="1" animBg="1"/>
      <p:bldP spid="3104" grpId="0" animBg="1"/>
      <p:bldP spid="3104" grpId="1" animBg="1"/>
      <p:bldP spid="3105" grpId="0" animBg="1"/>
      <p:bldP spid="3105" grpId="1" animBg="1"/>
      <p:bldP spid="3106" grpId="0" animBg="1"/>
      <p:bldP spid="3106" grpId="1" animBg="1"/>
      <p:bldP spid="3129" grpId="0" animBg="1"/>
      <p:bldP spid="3130" grpId="0" animBg="1"/>
      <p:bldP spid="3131" grpId="0" animBg="1"/>
      <p:bldP spid="3133" grpId="0" animBg="1"/>
      <p:bldP spid="3134" grpId="0" animBg="1"/>
      <p:bldP spid="3134" grpId="1" animBg="1"/>
      <p:bldP spid="3134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7815262" cy="10382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ИСТОРИЧЕСКОЕ ПРОСТРАНСТВО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6388" name="Содержимое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0038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solidFill>
                  <a:srgbClr val="C00000"/>
                </a:solidFill>
              </a:rPr>
              <a:t>ЗАДАНИЕ ВСЕМ ГРУППАМ</a:t>
            </a:r>
          </a:p>
          <a:p>
            <a:pPr algn="ctr" eaLnBrk="1" hangingPunct="1"/>
            <a:r>
              <a:rPr lang="ru-RU" altLang="ru-RU" smtClean="0"/>
              <a:t>В названиях многих городов используются в том или ином варианте слова:</a:t>
            </a:r>
            <a:br>
              <a:rPr lang="ru-RU" altLang="ru-RU" smtClean="0"/>
            </a:br>
            <a:r>
              <a:rPr lang="ru-RU" altLang="ru-RU" smtClean="0"/>
              <a:t>• </a:t>
            </a:r>
            <a:r>
              <a:rPr lang="ru-RU" altLang="ru-RU" smtClean="0">
                <a:solidFill>
                  <a:srgbClr val="C00000"/>
                </a:solidFill>
              </a:rPr>
              <a:t>«мост» </a:t>
            </a:r>
            <a:r>
              <a:rPr lang="ru-RU" altLang="ru-RU" smtClean="0"/>
              <a:t>– </a:t>
            </a:r>
            <a:r>
              <a:rPr lang="ru-RU" altLang="ru-RU" u="sng" smtClean="0"/>
              <a:t>бридж  (</a:t>
            </a:r>
            <a:r>
              <a:rPr lang="ru-RU" altLang="ru-RU" smtClean="0"/>
              <a:t>по-английски), </a:t>
            </a:r>
            <a:r>
              <a:rPr lang="ru-RU" altLang="ru-RU" u="sng" smtClean="0"/>
              <a:t>брук</a:t>
            </a:r>
            <a:r>
              <a:rPr lang="ru-RU" altLang="ru-RU" smtClean="0"/>
              <a:t>  (по-немецки),  </a:t>
            </a:r>
            <a:r>
              <a:rPr lang="ru-RU" altLang="ru-RU" u="sng" smtClean="0"/>
              <a:t>понт</a:t>
            </a:r>
            <a:r>
              <a:rPr lang="ru-RU" altLang="ru-RU" smtClean="0"/>
              <a:t> (по-французски) </a:t>
            </a:r>
            <a:br>
              <a:rPr lang="ru-RU" altLang="ru-RU" smtClean="0"/>
            </a:br>
            <a:r>
              <a:rPr lang="ru-RU" altLang="ru-RU" smtClean="0"/>
              <a:t>• </a:t>
            </a:r>
            <a:r>
              <a:rPr lang="ru-RU" altLang="ru-RU" smtClean="0">
                <a:solidFill>
                  <a:srgbClr val="C00000"/>
                </a:solidFill>
              </a:rPr>
              <a:t>«брод» </a:t>
            </a:r>
            <a:r>
              <a:rPr lang="ru-RU" altLang="ru-RU" smtClean="0"/>
              <a:t>– </a:t>
            </a:r>
            <a:r>
              <a:rPr lang="ru-RU" altLang="ru-RU" u="sng" smtClean="0"/>
              <a:t>фурт</a:t>
            </a:r>
            <a:r>
              <a:rPr lang="ru-RU" altLang="ru-RU" smtClean="0"/>
              <a:t> (нем.), </a:t>
            </a:r>
            <a:r>
              <a:rPr lang="ru-RU" altLang="ru-RU" u="sng" smtClean="0"/>
              <a:t>форд</a:t>
            </a:r>
            <a:r>
              <a:rPr lang="ru-RU" altLang="ru-RU" smtClean="0"/>
              <a:t> (англ.) </a:t>
            </a:r>
            <a:br>
              <a:rPr lang="ru-RU" altLang="ru-RU" smtClean="0"/>
            </a:br>
            <a:r>
              <a:rPr lang="ru-RU" altLang="ru-RU" smtClean="0"/>
              <a:t>• </a:t>
            </a:r>
            <a:r>
              <a:rPr lang="ru-RU" altLang="ru-RU" smtClean="0">
                <a:solidFill>
                  <a:srgbClr val="C00000"/>
                </a:solidFill>
              </a:rPr>
              <a:t>«крепость, замок» </a:t>
            </a:r>
            <a:r>
              <a:rPr lang="ru-RU" altLang="ru-RU" smtClean="0"/>
              <a:t>– </a:t>
            </a:r>
            <a:r>
              <a:rPr lang="ru-RU" altLang="ru-RU" u="sng" smtClean="0"/>
              <a:t>честер</a:t>
            </a:r>
            <a:r>
              <a:rPr lang="ru-RU" altLang="ru-RU" smtClean="0"/>
              <a:t> (англ.), </a:t>
            </a:r>
            <a:r>
              <a:rPr lang="ru-RU" altLang="ru-RU" u="sng" smtClean="0"/>
              <a:t>бург</a:t>
            </a:r>
            <a:r>
              <a:rPr lang="ru-RU" altLang="ru-RU" smtClean="0"/>
              <a:t> (нем.)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mtClean="0"/>
              <a:t>• </a:t>
            </a:r>
            <a:r>
              <a:rPr lang="ru-RU" altLang="ru-RU" smtClean="0">
                <a:solidFill>
                  <a:srgbClr val="C00000"/>
                </a:solidFill>
              </a:rPr>
              <a:t>«дамба, плотина</a:t>
            </a:r>
            <a:r>
              <a:rPr lang="ru-RU" altLang="ru-RU" smtClean="0"/>
              <a:t>» </a:t>
            </a:r>
            <a:r>
              <a:rPr lang="ru-RU" altLang="ru-RU" u="sng" smtClean="0"/>
              <a:t>– дам </a:t>
            </a:r>
            <a:r>
              <a:rPr lang="ru-RU" altLang="ru-RU" smtClean="0"/>
              <a:t>(голл.) – 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000250" y="5857875"/>
            <a:ext cx="4979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C00000"/>
                </a:solidFill>
              </a:rPr>
              <a:t>НАЙТИ НА КАРТЕ ГОРОДА </a:t>
            </a:r>
            <a:endParaRPr lang="ru-RU" alt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ИТОГИ РАБОТЫ В ГРУППАХ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4763" cy="41100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УЗНАЛИ : </a:t>
            </a:r>
          </a:p>
          <a:p>
            <a:pPr eaLnBrk="1" hangingPunct="1">
              <a:defRPr/>
            </a:pPr>
            <a:r>
              <a:rPr lang="ru-RU" dirty="0" smtClean="0"/>
              <a:t>успехи в развитии хозяйства привели к отделению ремесла от сельского хозяйства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УЗНАЛИ : </a:t>
            </a:r>
          </a:p>
          <a:p>
            <a:pPr eaLnBrk="1" hangingPunct="1">
              <a:defRPr/>
            </a:pPr>
            <a:r>
              <a:rPr lang="ru-RU" dirty="0" smtClean="0"/>
              <a:t>Города возникают на перекрестках дорог, у  речных переправ, вблизи удобных морских гаваней, у стен монастырей и замков феодалов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6" name="Содержимое 3" descr="turism_Karkasson_05.jpg  570×358 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5714992"/>
            <a:ext cx="84296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571500" y="214313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ОБОБЩЕНИЕ ПОЛУЧЕННЫХ ЗНАНИЙ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00188" y="1285875"/>
            <a:ext cx="5857875" cy="571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УСПЕХИ В СЕЛЬСКОМ ХОЗЯЙСТВЕ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3" y="3643313"/>
            <a:ext cx="3500437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Обмен на изделия ремесла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625" y="2286000"/>
            <a:ext cx="3571875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Рост урожая.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Появление излишек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29125" y="2286000"/>
            <a:ext cx="4143375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Нужны новые навыки в ремесле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14438" y="5929313"/>
            <a:ext cx="6715125" cy="64293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Возникновение городов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43438" y="3714750"/>
            <a:ext cx="400050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Ремесленники уходят из феодальных поместий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85875" y="5000625"/>
            <a:ext cx="6643688" cy="6429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Отделение ремесла от сельского хозяйства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6500813" y="1928813"/>
            <a:ext cx="484187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286000" y="1857375"/>
            <a:ext cx="484188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143125" y="3214688"/>
            <a:ext cx="484188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6500813" y="3214688"/>
            <a:ext cx="484187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13" y="4714875"/>
            <a:ext cx="48418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2214563" y="4643438"/>
            <a:ext cx="484187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357688" y="5500688"/>
            <a:ext cx="484187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772400" cy="10382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ПОЧЕМУ ВОЗНИКАЕТ БОРЬБА МЕЖДУ ГОРОДАМИ И СЕНЬОРАМИ?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7524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На чьих землях появлялись города?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38" y="2786063"/>
            <a:ext cx="4397375" cy="523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НА ЗЕМЛЯХ ФЕОДАЛОВ</a:t>
            </a:r>
          </a:p>
        </p:txBody>
      </p:sp>
      <p:pic>
        <p:nvPicPr>
          <p:cNvPr id="7" name="Содержимое 4" descr="turism_Karkasson_0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714750"/>
            <a:ext cx="7072312" cy="2767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ПОЧЕМУ ВОЗНИКАЕТ БОРЬБА МЕЖДУ ГОРОДАМИ И СЕНЬОРАМИ?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3071813"/>
            <a:ext cx="7772400" cy="34194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 Архивариусы</a:t>
            </a:r>
            <a:r>
              <a:rPr lang="ru-RU" b="1" dirty="0" smtClean="0"/>
              <a:t> Найти ответ </a:t>
            </a:r>
            <a:r>
              <a:rPr lang="ru-RU" u="sng" dirty="0" smtClean="0"/>
              <a:t>Как феодалы привлекали новых жителей в города?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Корректоры </a:t>
            </a:r>
            <a:r>
              <a:rPr lang="ru-RU" b="1" dirty="0" smtClean="0"/>
              <a:t>Найти ответ </a:t>
            </a:r>
            <a:r>
              <a:rPr lang="ru-RU" u="sng" dirty="0" smtClean="0"/>
              <a:t>Чем были недовольны жители городов?</a:t>
            </a:r>
            <a:endParaRPr lang="ru-RU" b="1" u="sng" dirty="0" smtClean="0"/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Редакторы </a:t>
            </a:r>
            <a:r>
              <a:rPr lang="ru-RU" b="1" dirty="0" smtClean="0"/>
              <a:t>Найти ответ </a:t>
            </a:r>
            <a:r>
              <a:rPr lang="ru-RU" u="sng" dirty="0" smtClean="0"/>
              <a:t>Какие способы борьбы предпринимали горожане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938" y="1714500"/>
            <a:ext cx="5429250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Самостоятельная работа.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 Прочитать п. 3 § 13 с. 107-108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ПОЧЕМУ ВОЗНИКАЕТ БОРЬБА МЕЖДУ ГОРОДАМИ И СЕНЬОРАМИ?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3957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УЗНАЛИ : </a:t>
            </a:r>
          </a:p>
          <a:p>
            <a:pPr eaLnBrk="1" hangingPunct="1">
              <a:defRPr/>
            </a:pPr>
            <a:r>
              <a:rPr lang="ru-RU" dirty="0" smtClean="0"/>
              <a:t>Города возникали  на землях феодалов</a:t>
            </a:r>
          </a:p>
          <a:p>
            <a:pPr eaLnBrk="1" hangingPunct="1">
              <a:defRPr/>
            </a:pPr>
            <a:r>
              <a:rPr lang="ru-RU" dirty="0" smtClean="0"/>
              <a:t>Феодалы заинтересованы в развитии городов, т. к. получали от этого доходы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УЗНАЛИ : </a:t>
            </a:r>
          </a:p>
          <a:p>
            <a:pPr eaLnBrk="1" hangingPunct="1">
              <a:defRPr/>
            </a:pPr>
            <a:r>
              <a:rPr lang="ru-RU" dirty="0" smtClean="0"/>
              <a:t>Горожане недовольны поборами сеньоров</a:t>
            </a:r>
          </a:p>
          <a:p>
            <a:pPr eaLnBrk="1" hangingPunct="1">
              <a:defRPr/>
            </a:pPr>
            <a:r>
              <a:rPr lang="ru-RU" dirty="0" smtClean="0"/>
              <a:t>Начинают борьбу за свою  свободу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6" name="Содержимое 3" descr="turism_Karkasson_05.jpg  570×358 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5715016"/>
            <a:ext cx="821537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500063"/>
            <a:ext cx="7772400" cy="18573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ПРОСЛУШАЙТЕ ПЕСНЮ И ОПРЕДЕЛИТЕ, О ЧЕМ ПОЙДЕТ СЕГОДНЯ РЕЧЬ НА УРОКЕ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3914729343_6ba95723dc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88" y="2786063"/>
            <a:ext cx="2625725" cy="350043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Зимовье зверей - Средневековый Город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42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45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ГОРОДСКОЙ ВОЗДУХ ДЕЛАЕТ СВОБОДНЫМ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2532" name="Содержимое 2"/>
          <p:cNvSpPr>
            <a:spLocks noGrp="1"/>
          </p:cNvSpPr>
          <p:nvPr>
            <p:ph idx="1"/>
          </p:nvPr>
        </p:nvSpPr>
        <p:spPr>
          <a:xfrm>
            <a:off x="642938" y="2571750"/>
            <a:ext cx="7772400" cy="1214438"/>
          </a:xfrm>
        </p:spPr>
        <p:txBody>
          <a:bodyPr/>
          <a:lstStyle/>
          <a:p>
            <a:pPr algn="ctr" eaLnBrk="1" hangingPunct="1"/>
            <a:r>
              <a:rPr lang="ru-RU" altLang="ru-RU" sz="3200" smtClean="0"/>
              <a:t>КАК ВЫ ПОНИМАЕТЕ ЭТУ СРЕДНЕВЕКОВУЮ ПОГОВОРКУ?</a:t>
            </a:r>
          </a:p>
        </p:txBody>
      </p:sp>
      <p:pic>
        <p:nvPicPr>
          <p:cNvPr id="5" name="Содержимое 3" descr="turism_Karkasson_05.jpg  570×358 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4786322"/>
            <a:ext cx="84296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772400" cy="10382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>ЗАНЯТИЯ ГОРОЖАН: РЕМЕСЛО И ТОРГОВЛЯ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355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Основное население городов, возникших в X—XI вв. в Европе, составляли ремесленники. </a:t>
            </a:r>
          </a:p>
        </p:txBody>
      </p:sp>
      <p:pic>
        <p:nvPicPr>
          <p:cNvPr id="7" name="Содержимое 4" descr="kulinar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428750"/>
            <a:ext cx="7143750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ЖИЗНЬ РЕМЕСЛЕННИКОВ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2643188"/>
            <a:ext cx="8001000" cy="34194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 Архивариусы</a:t>
            </a:r>
            <a:r>
              <a:rPr lang="ru-RU" b="1" dirty="0" smtClean="0"/>
              <a:t> </a:t>
            </a:r>
            <a:r>
              <a:rPr lang="ru-RU" u="sng" dirty="0" smtClean="0"/>
              <a:t>Составить кластер </a:t>
            </a:r>
            <a:r>
              <a:rPr lang="ru-RU" i="1" dirty="0" smtClean="0"/>
              <a:t>«Ремесленная мастерская» </a:t>
            </a:r>
            <a:r>
              <a:rPr lang="ru-RU" dirty="0" smtClean="0"/>
              <a:t>§ 13, п. 4</a:t>
            </a:r>
            <a:endParaRPr lang="ru-RU" u="sng" dirty="0" smtClean="0"/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Корректоры </a:t>
            </a:r>
            <a:r>
              <a:rPr lang="ru-RU" dirty="0" smtClean="0">
                <a:solidFill>
                  <a:schemeClr val="tx1"/>
                </a:solidFill>
              </a:rPr>
              <a:t>Выписать в тетрадь </a:t>
            </a:r>
            <a:r>
              <a:rPr lang="ru-RU" u="sng" dirty="0" smtClean="0">
                <a:solidFill>
                  <a:schemeClr val="tx1"/>
                </a:solidFill>
              </a:rPr>
              <a:t>новые понятия</a:t>
            </a:r>
            <a:r>
              <a:rPr lang="ru-RU" dirty="0" smtClean="0"/>
              <a:t> § 13, п. 3 - 6</a:t>
            </a:r>
            <a:endParaRPr lang="ru-RU" u="sng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Редакторы </a:t>
            </a:r>
            <a:r>
              <a:rPr lang="ru-RU" dirty="0" smtClean="0">
                <a:solidFill>
                  <a:schemeClr val="tx1"/>
                </a:solidFill>
              </a:rPr>
              <a:t>Определить положительные и отрицательные черты объединения ремесленников в цеха</a:t>
            </a:r>
            <a:endParaRPr lang="ru-RU" u="sng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813" y="1500188"/>
            <a:ext cx="5429250" cy="9540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Самостоятельная работа с текстом учебника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РЕМЕСЛЕННАЯ МАСТЕРСКАЯ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71472" y="1785926"/>
            <a:ext cx="2500330" cy="120015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РУЧНОЙ ТРУД</a:t>
            </a:r>
          </a:p>
        </p:txBody>
      </p:sp>
      <p:sp>
        <p:nvSpPr>
          <p:cNvPr id="10" name="Овал 9"/>
          <p:cNvSpPr/>
          <p:nvPr/>
        </p:nvSpPr>
        <p:spPr>
          <a:xfrm>
            <a:off x="4786314" y="1571612"/>
            <a:ext cx="3643338" cy="135732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Мастер, подмастерья, ученики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214282" y="3429000"/>
            <a:ext cx="2571768" cy="120015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ХАРАКТЕР ТРУДА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3071802" y="2928934"/>
            <a:ext cx="3143272" cy="19288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ЧЕРТЫ </a:t>
            </a:r>
          </a:p>
        </p:txBody>
      </p:sp>
      <p:sp>
        <p:nvSpPr>
          <p:cNvPr id="13" name="Овал 12"/>
          <p:cNvSpPr/>
          <p:nvPr/>
        </p:nvSpPr>
        <p:spPr>
          <a:xfrm>
            <a:off x="6500826" y="3929066"/>
            <a:ext cx="2428892" cy="117633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КТО РАБОТАЛ</a:t>
            </a:r>
          </a:p>
        </p:txBody>
      </p:sp>
      <p:sp>
        <p:nvSpPr>
          <p:cNvPr id="14" name="Овал 13"/>
          <p:cNvSpPr/>
          <p:nvPr/>
        </p:nvSpPr>
        <p:spPr>
          <a:xfrm>
            <a:off x="928662" y="4857760"/>
            <a:ext cx="3000396" cy="120015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КОМУ ПРИНАДЛЕЖАЛА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5072066" y="5429264"/>
            <a:ext cx="2571768" cy="120015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Мастеру</a:t>
            </a:r>
          </a:p>
        </p:txBody>
      </p:sp>
      <p:sp>
        <p:nvSpPr>
          <p:cNvPr id="20" name="Выгнутая влево стрелка 19"/>
          <p:cNvSpPr/>
          <p:nvPr/>
        </p:nvSpPr>
        <p:spPr>
          <a:xfrm rot="16024172">
            <a:off x="4054475" y="5565775"/>
            <a:ext cx="714375" cy="1216025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 rot="10800000">
            <a:off x="7572375" y="2714625"/>
            <a:ext cx="714375" cy="1216025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лево стрелка 21"/>
          <p:cNvSpPr/>
          <p:nvPr/>
        </p:nvSpPr>
        <p:spPr>
          <a:xfrm rot="10412046">
            <a:off x="2465388" y="2341563"/>
            <a:ext cx="714375" cy="1216025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Стрелка вверх 22"/>
          <p:cNvSpPr/>
          <p:nvPr/>
        </p:nvSpPr>
        <p:spPr>
          <a:xfrm rot="16200000">
            <a:off x="2551906" y="3734594"/>
            <a:ext cx="631825" cy="5921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 rot="12405662">
            <a:off x="3024188" y="4538663"/>
            <a:ext cx="654050" cy="6953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6732781">
            <a:off x="6065044" y="3886994"/>
            <a:ext cx="657225" cy="6556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ЗНАЧЕНИЕ  ЦЕХОВ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933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5180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ПОЛОЖИТЕЛЬНОЕ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ОТРИЦАТЕЛЬНОЕ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13" marB="45713"/>
                </a:tc>
              </a:tr>
              <a:tr h="147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7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71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ЗНАЧЕНИЕ  ЦЕХОВ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443413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5180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ПОЛОЖИТЕЛЬНОЕ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ОТРИЦАТЕЛЬНОЕ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1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Цехи способствовали развитию ремесла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Препятствовали переходу подмастерьев в мастера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1471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Разделение труда между цехами улучшало качество продукции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Нельзя было расширять мастерские, применять новые орудия труда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981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Возникали новые специальности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Расправа с изобретателями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НОВЫЕ ПОНЯТИЯ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144963"/>
        </p:xfrm>
        <a:graphic>
          <a:graphicData uri="http://schemas.openxmlformats.org/drawingml/2006/table">
            <a:tbl>
              <a:tblPr/>
              <a:tblGrid>
                <a:gridCol w="2457450"/>
                <a:gridCol w="5314950"/>
              </a:tblGrid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ПОНЯТИЕ 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ЗНАЧЕНИЕ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Коммуны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Мэр,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Мастер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Подмастерье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Шедевр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Цехи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Устав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НОВЫЕ ПОНЯТИЯ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933950"/>
        </p:xfrm>
        <a:graphic>
          <a:graphicData uri="http://schemas.openxmlformats.org/drawingml/2006/table">
            <a:tbl>
              <a:tblPr/>
              <a:tblGrid>
                <a:gridCol w="2457450"/>
                <a:gridCol w="5314950"/>
              </a:tblGrid>
              <a:tr h="518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ПОНЯТИЕ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ЗНАЧЕНИЕ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Коммуны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Города, освободившиеся от власти сеньоров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4906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Мэр,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Глава города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4906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Мастер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Глава мастерской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4906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Подмастерье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Работник, получивший ремесло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4906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Шедевр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Лучший образец изделия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4906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Цехи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Союзы ремесленников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Устав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Правила, обязательные для всех членов цеха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029575" cy="192881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Причиной роста средневековых городов в период расцвета Средневековья было: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24" name="Содержимое 2"/>
          <p:cNvSpPr>
            <a:spLocks noGrp="1"/>
          </p:cNvSpPr>
          <p:nvPr>
            <p:ph idx="1"/>
          </p:nvPr>
        </p:nvSpPr>
        <p:spPr>
          <a:xfrm>
            <a:off x="785813" y="2714625"/>
            <a:ext cx="7772400" cy="2109788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А) изменение климата в Европе</a:t>
            </a:r>
          </a:p>
          <a:p>
            <a:pPr eaLnBrk="1" hangingPunct="1"/>
            <a:r>
              <a:rPr lang="ru-RU" altLang="ru-RU" sz="3200" smtClean="0"/>
              <a:t>Б) начало Великого переселения народов</a:t>
            </a:r>
          </a:p>
          <a:p>
            <a:pPr eaLnBrk="1" hangingPunct="1"/>
            <a:r>
              <a:rPr lang="ru-RU" altLang="ru-RU" sz="3200" smtClean="0"/>
              <a:t>В) успехи в развитие ремесла и сельского хозяйства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Ремесленный цех создавался с целью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2571750"/>
            <a:ext cx="7772400" cy="3181350"/>
          </a:xfrm>
        </p:spPr>
        <p:txBody>
          <a:bodyPr/>
          <a:lstStyle/>
          <a:p>
            <a:r>
              <a:rPr lang="ru-RU" altLang="ru-RU" sz="3200" smtClean="0"/>
              <a:t>А) борьбы с сеньорами</a:t>
            </a:r>
          </a:p>
          <a:p>
            <a:r>
              <a:rPr lang="ru-RU" altLang="ru-RU" sz="3200" smtClean="0"/>
              <a:t>Б) привлечения на работу беглых крестьян</a:t>
            </a:r>
          </a:p>
          <a:p>
            <a:r>
              <a:rPr lang="ru-RU" altLang="ru-RU" sz="3200" smtClean="0"/>
              <a:t>В) обеспечение безопасности торговых путей</a:t>
            </a:r>
          </a:p>
          <a:p>
            <a:r>
              <a:rPr lang="ru-RU" altLang="ru-RU" sz="3200" smtClean="0"/>
              <a:t>Г) защиты от конкуренции со стороны чужаков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Результаты урока: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2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altLang="ru-RU" smtClean="0"/>
              <a:t>Понимание  причин возникновения городов  </a:t>
            </a:r>
          </a:p>
          <a:p>
            <a:pPr algn="just" eaLnBrk="1" hangingPunct="1"/>
            <a:r>
              <a:rPr lang="ru-RU" altLang="ru-RU" smtClean="0"/>
              <a:t>Знания о развитии ремесленного производства в средневековом городе и развитии торговли</a:t>
            </a:r>
          </a:p>
          <a:p>
            <a:pPr algn="just" eaLnBrk="1" hangingPunct="1"/>
            <a:r>
              <a:rPr lang="ru-RU" altLang="ru-RU" smtClean="0"/>
              <a:t>Умения изучать и систематизировать информацию из различных источников</a:t>
            </a:r>
          </a:p>
          <a:p>
            <a:pPr algn="just" eaLnBrk="1" hangingPunct="1"/>
            <a:r>
              <a:rPr lang="ru-RU" altLang="ru-RU" smtClean="0"/>
              <a:t> Готовность к сотрудничеству с соучениками, коллективной работе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altLang="ru-RU" smtClean="0"/>
              <a:t>   </a:t>
            </a:r>
          </a:p>
        </p:txBody>
      </p:sp>
      <p:pic>
        <p:nvPicPr>
          <p:cNvPr id="5" name="Содержимое 3" descr="turism_Karkasson_05.jpg  570×358 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5429264"/>
            <a:ext cx="84296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Ремесленная мастерская принадлежала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200" smtClean="0"/>
              <a:t>А)  феодалу</a:t>
            </a:r>
          </a:p>
          <a:p>
            <a:r>
              <a:rPr lang="ru-RU" altLang="ru-RU" sz="3200" smtClean="0"/>
              <a:t>Б ) цеху</a:t>
            </a:r>
          </a:p>
          <a:p>
            <a:r>
              <a:rPr lang="ru-RU" altLang="ru-RU" sz="3200" smtClean="0"/>
              <a:t>В) мастеру</a:t>
            </a:r>
          </a:p>
          <a:p>
            <a:r>
              <a:rPr lang="ru-RU" altLang="ru-RU" sz="3200" smtClean="0"/>
              <a:t>Д) церкви</a:t>
            </a:r>
          </a:p>
          <a:p>
            <a:endParaRPr lang="ru-RU" alt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Оцени свою работу на уроке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3796" name="Содержимое 2"/>
          <p:cNvSpPr>
            <a:spLocks noGrp="1"/>
          </p:cNvSpPr>
          <p:nvPr>
            <p:ph idx="1"/>
          </p:nvPr>
        </p:nvSpPr>
        <p:spPr>
          <a:xfrm>
            <a:off x="500063" y="1676400"/>
            <a:ext cx="8286750" cy="4419600"/>
          </a:xfrm>
        </p:spPr>
        <p:txBody>
          <a:bodyPr/>
          <a:lstStyle/>
          <a:p>
            <a:r>
              <a:rPr lang="ru-RU" altLang="ru-RU" smtClean="0"/>
              <a:t>На уроке я работал </a:t>
            </a:r>
            <a:r>
              <a:rPr lang="ru-RU" altLang="ru-RU" i="1" smtClean="0"/>
              <a:t>/</a:t>
            </a:r>
            <a:r>
              <a:rPr lang="ru-RU" altLang="ru-RU" b="1" i="1" smtClean="0"/>
              <a:t>активно</a:t>
            </a:r>
          </a:p>
          <a:p>
            <a:pPr>
              <a:buFont typeface="Wingdings" pitchFamily="2" charset="2"/>
              <a:buNone/>
            </a:pPr>
            <a:r>
              <a:rPr lang="ru-RU" altLang="ru-RU" b="1" i="1" smtClean="0"/>
              <a:t>                                    пассивно/</a:t>
            </a:r>
            <a:endParaRPr lang="ru-RU" altLang="ru-RU" b="1" u="sng" smtClean="0"/>
          </a:p>
          <a:p>
            <a:r>
              <a:rPr lang="ru-RU" altLang="ru-RU" smtClean="0"/>
              <a:t>Своей работой на уроке  я </a:t>
            </a:r>
          </a:p>
          <a:p>
            <a:pPr>
              <a:buFont typeface="Wingdings" pitchFamily="2" charset="2"/>
              <a:buNone/>
            </a:pPr>
            <a:r>
              <a:rPr lang="ru-RU" altLang="ru-RU" i="1" smtClean="0"/>
              <a:t>                                   /</a:t>
            </a:r>
            <a:r>
              <a:rPr lang="ru-RU" altLang="ru-RU" b="1" i="1" smtClean="0"/>
              <a:t>доволен/</a:t>
            </a:r>
          </a:p>
          <a:p>
            <a:pPr>
              <a:buFont typeface="Wingdings" pitchFamily="2" charset="2"/>
              <a:buNone/>
            </a:pPr>
            <a:r>
              <a:rPr lang="ru-RU" altLang="ru-RU" b="1" i="1" smtClean="0"/>
              <a:t>                                  не доволен/</a:t>
            </a:r>
            <a:endParaRPr lang="ru-RU" altLang="ru-RU" b="1" i="1" u="sng" smtClean="0"/>
          </a:p>
          <a:p>
            <a:r>
              <a:rPr lang="ru-RU" altLang="ru-RU" smtClean="0"/>
              <a:t>За урок я               </a:t>
            </a:r>
            <a:r>
              <a:rPr lang="ru-RU" altLang="ru-RU" b="1" i="1" smtClean="0"/>
              <a:t>/устал</a:t>
            </a:r>
          </a:p>
          <a:p>
            <a:pPr>
              <a:buFont typeface="Wingdings" pitchFamily="2" charset="2"/>
              <a:buNone/>
            </a:pPr>
            <a:r>
              <a:rPr lang="ru-RU" altLang="ru-RU" b="1" i="1" smtClean="0"/>
              <a:t>                                 не устал/</a:t>
            </a:r>
            <a:endParaRPr lang="ru-RU" altLang="ru-RU" b="1" smtClean="0"/>
          </a:p>
          <a:p>
            <a:r>
              <a:rPr lang="ru-RU" altLang="ru-RU" smtClean="0"/>
              <a:t>Материал урока был </a:t>
            </a:r>
            <a:r>
              <a:rPr lang="ru-RU" altLang="ru-RU" b="1" i="1" smtClean="0"/>
              <a:t>/интересен</a:t>
            </a:r>
          </a:p>
          <a:p>
            <a:pPr>
              <a:buFont typeface="Wingdings" pitchFamily="2" charset="2"/>
              <a:buNone/>
            </a:pPr>
            <a:r>
              <a:rPr lang="ru-RU" altLang="ru-RU" b="1" i="1" smtClean="0"/>
              <a:t>                                  скучен/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ДОМАШНЕЕ ЗАДАНИЕ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82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  <a:p>
            <a:pPr algn="ctr" eaLnBrk="1" hangingPunct="1"/>
            <a:r>
              <a:rPr lang="ru-RU" altLang="ru-RU" smtClean="0"/>
              <a:t>ТВОРЧЕСКАЯ РАБОТА </a:t>
            </a:r>
          </a:p>
          <a:p>
            <a:pPr eaLnBrk="1" hangingPunct="1"/>
            <a:r>
              <a:rPr lang="ru-RU" altLang="ru-RU" smtClean="0"/>
              <a:t>«Путешествие в средневековый город»</a:t>
            </a:r>
          </a:p>
          <a:p>
            <a:pPr algn="ctr" eaLnBrk="1" hangingPunct="1"/>
            <a:r>
              <a:rPr lang="ru-RU" altLang="ru-RU" smtClean="0"/>
              <a:t>ВАРИАНТЫ:</a:t>
            </a:r>
          </a:p>
          <a:p>
            <a:pPr eaLnBrk="1" hangingPunct="1"/>
            <a:r>
              <a:rPr lang="ru-RU" altLang="ru-RU" smtClean="0"/>
              <a:t> рисунок, </a:t>
            </a:r>
          </a:p>
          <a:p>
            <a:pPr eaLnBrk="1" hangingPunct="1"/>
            <a:r>
              <a:rPr lang="ru-RU" altLang="ru-RU" smtClean="0"/>
              <a:t>презентация, </a:t>
            </a:r>
          </a:p>
          <a:p>
            <a:pPr eaLnBrk="1" hangingPunct="1"/>
            <a:r>
              <a:rPr lang="ru-RU" altLang="ru-RU" smtClean="0"/>
              <a:t>сочинение - эссе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7772400" cy="4419600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</p:txBody>
      </p:sp>
      <p:pic>
        <p:nvPicPr>
          <p:cNvPr id="8" name="Содержимое 3" descr="comment_10190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85938" y="928688"/>
            <a:ext cx="5997575" cy="4929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ИСТОЧНИКИ ИЛЛЮСТРАЦИЙ</a:t>
            </a:r>
            <a:endParaRPr lang="ru-RU" dirty="0"/>
          </a:p>
        </p:txBody>
      </p:sp>
      <p:sp>
        <p:nvSpPr>
          <p:cNvPr id="3686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000" smtClean="0"/>
              <a:t>Слайд 1 Средневековый город </a:t>
            </a:r>
            <a:r>
              <a:rPr lang="en-US" altLang="ru-RU" sz="2000" smtClean="0">
                <a:hlinkClick r:id="rId3"/>
              </a:rPr>
              <a:t>http://im3-tub-ru.yandex.net/i?id=23008385-62-72&amp;n=21</a:t>
            </a:r>
            <a:endParaRPr lang="ru-RU" altLang="ru-RU" sz="2000" smtClean="0"/>
          </a:p>
          <a:p>
            <a:pPr eaLnBrk="1" hangingPunct="1"/>
            <a:r>
              <a:rPr lang="ru-RU" altLang="ru-RU" sz="2000" smtClean="0"/>
              <a:t>Слайд 2 Человечек </a:t>
            </a:r>
            <a:r>
              <a:rPr lang="en-US" altLang="ru-RU" sz="2000" smtClean="0">
                <a:hlinkClick r:id="rId4"/>
              </a:rPr>
              <a:t>http://les7duquebec.files.wordpress.com/2010/04/3914729343_6ba95723dc.jpg?w=375&amp;h=500</a:t>
            </a:r>
            <a:endParaRPr lang="ru-RU" altLang="ru-RU" sz="2000" smtClean="0"/>
          </a:p>
          <a:p>
            <a:pPr eaLnBrk="1" hangingPunct="1"/>
            <a:r>
              <a:rPr lang="ru-RU" altLang="ru-RU" sz="2000" smtClean="0"/>
              <a:t>Слайд 4 Средневековый город </a:t>
            </a:r>
            <a:r>
              <a:rPr lang="en-US" altLang="ru-RU" sz="2000" smtClean="0">
                <a:hlinkClick r:id="rId5"/>
              </a:rPr>
              <a:t>http://www.ecology.md/pics/2013/03/turism_Karkasson_05.jpg</a:t>
            </a:r>
            <a:endParaRPr lang="ru-RU" altLang="ru-RU" sz="2000" smtClean="0"/>
          </a:p>
          <a:p>
            <a:pPr eaLnBrk="1" hangingPunct="1"/>
            <a:r>
              <a:rPr lang="ru-RU" altLang="ru-RU" sz="2000" smtClean="0"/>
              <a:t>Слайд 6 Средневековый город </a:t>
            </a:r>
            <a:r>
              <a:rPr lang="en-US" altLang="ru-RU" sz="2000" smtClean="0">
                <a:hlinkClick r:id="rId6"/>
              </a:rPr>
              <a:t>http://siliconsasquatch.com/wordpress/wp-content/uploads/2010/05/Backlog-Carcassonne.jpg</a:t>
            </a:r>
            <a:endParaRPr lang="ru-RU" altLang="ru-RU" sz="2000" smtClean="0"/>
          </a:p>
          <a:p>
            <a:pPr eaLnBrk="1" hangingPunct="1"/>
            <a:r>
              <a:rPr lang="ru-RU" altLang="ru-RU" sz="2000" smtClean="0"/>
              <a:t>Слайд 16 Ремесленная мастерская </a:t>
            </a:r>
            <a:r>
              <a:rPr lang="en-US" altLang="ru-RU" sz="2000" smtClean="0">
                <a:hlinkClick r:id="rId7"/>
              </a:rPr>
              <a:t>http://varimparim.ru/uploads/image/biogaf/kulinar2.jpg</a:t>
            </a:r>
            <a:endParaRPr lang="ru-RU" altLang="ru-RU" sz="2000" smtClean="0"/>
          </a:p>
          <a:p>
            <a:pPr eaLnBrk="1" hangingPunct="1"/>
            <a:r>
              <a:rPr lang="ru-RU" altLang="ru-RU" sz="2000" smtClean="0"/>
              <a:t>Слайд 24 Спасибо </a:t>
            </a:r>
            <a:r>
              <a:rPr lang="en-US" altLang="ru-RU" sz="2000" smtClean="0">
                <a:hlinkClick r:id="rId8"/>
              </a:rPr>
              <a:t>http://stihidl.ru/files/comment/comment_1019025.jpg</a:t>
            </a:r>
            <a:endParaRPr lang="ru-RU" altLang="ru-RU" sz="2000" smtClean="0"/>
          </a:p>
          <a:p>
            <a:pPr eaLnBrk="1" hangingPunct="1"/>
            <a:endParaRPr lang="ru-RU" altLang="ru-RU" sz="2000" smtClean="0"/>
          </a:p>
          <a:p>
            <a:pPr eaLnBrk="1" hangingPunct="1"/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789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z="2400" dirty="0" smtClean="0"/>
          </a:p>
          <a:p>
            <a:pPr marL="0" lvl="0" indent="0" algn="just" eaLnBrk="1" hangingPunct="1">
              <a:buClr>
                <a:srgbClr val="69676D"/>
              </a:buClr>
              <a:buNone/>
            </a:pPr>
            <a:r>
              <a:rPr lang="ru-RU" altLang="ru-RU" sz="2400" dirty="0" smtClean="0">
                <a:solidFill>
                  <a:prstClr val="black"/>
                </a:solidFill>
              </a:rPr>
              <a:t>    Автор презентации: </a:t>
            </a:r>
            <a:r>
              <a:rPr lang="ru-RU" altLang="ru-RU" sz="2400" dirty="0" err="1" smtClean="0">
                <a:solidFill>
                  <a:prstClr val="black"/>
                </a:solidFill>
              </a:rPr>
              <a:t>Семкова</a:t>
            </a:r>
            <a:r>
              <a:rPr lang="ru-RU" altLang="ru-RU" sz="2400" dirty="0" smtClean="0">
                <a:solidFill>
                  <a:prstClr val="black"/>
                </a:solidFill>
              </a:rPr>
              <a:t> </a:t>
            </a:r>
            <a:r>
              <a:rPr lang="ru-RU" altLang="ru-RU" sz="2400" dirty="0">
                <a:solidFill>
                  <a:prstClr val="black"/>
                </a:solidFill>
              </a:rPr>
              <a:t>Наталья Владимировна  -учитель истории </a:t>
            </a:r>
            <a:r>
              <a:rPr lang="en-US" altLang="ru-RU" sz="2400" dirty="0">
                <a:solidFill>
                  <a:prstClr val="black"/>
                </a:solidFill>
              </a:rPr>
              <a:t>I </a:t>
            </a:r>
            <a:r>
              <a:rPr lang="ru-RU" altLang="ru-RU" sz="2400" dirty="0">
                <a:solidFill>
                  <a:prstClr val="black"/>
                </a:solidFill>
              </a:rPr>
              <a:t>категории МКОУ «СОШ № 10», г. Нижняя Салда, Свердловской области</a:t>
            </a:r>
          </a:p>
          <a:p>
            <a:pPr eaLnBrk="1" hangingPunct="1"/>
            <a:r>
              <a:rPr lang="ru-RU" altLang="ru-RU" sz="2400" dirty="0" smtClean="0"/>
              <a:t>Степанова </a:t>
            </a:r>
            <a:r>
              <a:rPr lang="ru-RU" altLang="ru-RU" sz="2400" dirty="0" smtClean="0"/>
              <a:t>В.Е.., Шевеленко А. Я. Хрестоматия. История Средних веков.(5 – 15 века). Часть 1. М., 1980. с. 155 -158</a:t>
            </a:r>
          </a:p>
          <a:p>
            <a:pPr eaLnBrk="1" hangingPunct="1"/>
            <a:r>
              <a:rPr lang="ru-RU" altLang="ru-RU" sz="2400" dirty="0" smtClean="0"/>
              <a:t>ПЕСНЯ  «Средневековый город» Исполнитель: </a:t>
            </a:r>
            <a:r>
              <a:rPr lang="ru-RU" altLang="ru-RU" sz="2400" dirty="0" smtClean="0">
                <a:hlinkClick r:id="rId3"/>
              </a:rPr>
              <a:t>Зимовье Зверей</a:t>
            </a:r>
            <a:r>
              <a:rPr lang="ru-RU" altLang="ru-RU" sz="2400" dirty="0" smtClean="0"/>
              <a:t>, 1997 год </a:t>
            </a:r>
            <a:r>
              <a:rPr lang="en-US" altLang="ru-RU" sz="2400" dirty="0" smtClean="0">
                <a:hlinkClick r:id="rId4"/>
              </a:rPr>
              <a:t>http://www.audiopoisk.com/track/zimov_e-zverei/mp3/srednevekovii-gorod/</a:t>
            </a: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Вспомним то, что знаем...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357313"/>
            <a:ext cx="7858125" cy="4667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dirty="0" smtClean="0"/>
              <a:t> Где живут в основном современные люди?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1688" y="2000250"/>
            <a:ext cx="4572000" cy="954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/>
              <a:t> Интересно, всегда ли существовали города?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3063" y="3071813"/>
            <a:ext cx="6194425" cy="523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/>
              <a:t> Были ли города в древнем мире?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50" y="3714750"/>
            <a:ext cx="8001000" cy="13843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/>
              <a:t> Что произошло с городами Западной Римской империи после завоевания ее германцами?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57438" y="5072063"/>
            <a:ext cx="4152900" cy="523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/>
              <a:t> Где уцелели города?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63" y="5572125"/>
            <a:ext cx="6929437" cy="954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>
                <a:solidFill>
                  <a:schemeClr val="tx1"/>
                </a:solidFill>
                <a:cs typeface="Times New Roman" pitchFamily="18" charset="0"/>
              </a:rPr>
              <a:t> Чем занималось население городов в этих государствах?</a:t>
            </a:r>
            <a:endParaRPr lang="ru-RU" sz="2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  <p:bldP spid="7" grpId="0" animBg="1"/>
      <p:bldP spid="8" grpId="0" animBg="1"/>
      <p:bldP spid="10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Возникновение средневековых городов</a:t>
            </a:r>
            <a:endParaRPr lang="ru-RU" sz="28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0063" y="2071688"/>
            <a:ext cx="36433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/>
              <a:t>Большинство людей</a:t>
            </a:r>
          </a:p>
          <a:p>
            <a:pPr eaLnBrk="1" hangingPunct="1"/>
            <a:r>
              <a:rPr lang="ru-RU" altLang="ru-RU" sz="2400"/>
              <a:t> живут в городах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2857500"/>
            <a:ext cx="35972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/>
              <a:t>Города  возникали еще </a:t>
            </a:r>
          </a:p>
          <a:p>
            <a:pPr eaLnBrk="1" hangingPunct="1"/>
            <a:r>
              <a:rPr lang="ru-RU" altLang="ru-RU" sz="2400"/>
              <a:t>в Древнем мире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8" y="3714750"/>
            <a:ext cx="34718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/>
              <a:t>Многие города Европы</a:t>
            </a:r>
          </a:p>
          <a:p>
            <a:pPr eaLnBrk="1" hangingPunct="1"/>
            <a:r>
              <a:rPr lang="ru-RU" altLang="ru-RU" sz="2400"/>
              <a:t> были разрушены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85750" y="464343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/>
              <a:t>Основным  занятием в городах было ремесло и торговля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643438" y="2214563"/>
            <a:ext cx="42862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/>
              <a:t>Причины возникновения </a:t>
            </a:r>
          </a:p>
          <a:p>
            <a:pPr eaLnBrk="1" hangingPunct="1"/>
            <a:r>
              <a:rPr lang="ru-RU" altLang="ru-RU" sz="2800"/>
              <a:t>средневековых городов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786313" y="3929063"/>
            <a:ext cx="3054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/>
              <a:t>Занятия жителей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786313" y="4786313"/>
            <a:ext cx="3794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/>
              <a:t>Образ жизни горожан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1428736"/>
            <a:ext cx="143821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ЗНАЕМ</a:t>
            </a:r>
          </a:p>
        </p:txBody>
      </p:sp>
      <p:pic>
        <p:nvPicPr>
          <p:cNvPr id="12" name="Содержимое 3" descr="turism_Karkasson_05.jpg  570×358 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5714992"/>
            <a:ext cx="8429684" cy="1143008"/>
          </a:xfrm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786446" y="1500174"/>
            <a:ext cx="165795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УЗНАЕМ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643438" y="3286125"/>
            <a:ext cx="3913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/>
              <a:t>Где возникали города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СОЦИАЛЬНЫЕ РОЛИ НА УРОКЕ 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2752725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v"/>
            </a:pPr>
            <a:r>
              <a:rPr lang="ru-RU" altLang="ru-RU" sz="2400" smtClean="0"/>
              <a:t>СЕГОДНЯ НА УРОКЕ МЫ С ВАМИ НЕ ПРОСТО УЧЕНИКИ, МЫ БУДЕМ ВЫПОЛНЯТЬ РАЗНЫЕ СОЦИАЛЬНЫЕ РОЛИ</a:t>
            </a:r>
          </a:p>
          <a:p>
            <a:pPr eaLnBrk="1" hangingPunct="1">
              <a:buFont typeface="Wingdings" pitchFamily="2" charset="2"/>
              <a:buChar char="v"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3324225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</a:pPr>
            <a:r>
              <a:rPr lang="ru-RU" altLang="ru-RU" smtClean="0"/>
              <a:t>Архивариусы </a:t>
            </a:r>
          </a:p>
          <a:p>
            <a:pPr algn="ctr" eaLnBrk="1" hangingPunct="1">
              <a:buFont typeface="Wingdings" pitchFamily="2" charset="2"/>
              <a:buChar char="v"/>
            </a:pPr>
            <a:endParaRPr lang="ru-RU" altLang="ru-RU" smtClean="0"/>
          </a:p>
          <a:p>
            <a:pPr algn="ctr" eaLnBrk="1" hangingPunct="1">
              <a:buFont typeface="Wingdings" pitchFamily="2" charset="2"/>
              <a:buChar char="v"/>
            </a:pPr>
            <a:r>
              <a:rPr lang="ru-RU" altLang="ru-RU" smtClean="0"/>
              <a:t>Корректоры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altLang="ru-RU" smtClean="0"/>
          </a:p>
          <a:p>
            <a:pPr algn="ctr" eaLnBrk="1" hangingPunct="1">
              <a:buFont typeface="Wingdings" pitchFamily="2" charset="2"/>
              <a:buChar char="v"/>
            </a:pPr>
            <a:r>
              <a:rPr lang="ru-RU" altLang="ru-RU" smtClean="0"/>
              <a:t>Редакторы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00125" y="4786313"/>
            <a:ext cx="7399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Font typeface="Wingdings" pitchFamily="2" charset="2"/>
              <a:buChar char="v"/>
            </a:pPr>
            <a:r>
              <a:rPr lang="ru-RU" altLang="ru-RU" sz="2800"/>
              <a:t>ВСЕ ОНИ РАБОТАЮТ С ИСТОЧНИКАМИ</a:t>
            </a:r>
          </a:p>
        </p:txBody>
      </p:sp>
      <p:pic>
        <p:nvPicPr>
          <p:cNvPr id="7" name="Содержимое 3" descr="turism_Karkasson_05.jpg  570×358 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5429264"/>
            <a:ext cx="84296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СРЕДНЕВЕКОВЫЙ ГОРОД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20" name="Содержимое 8"/>
          <p:cNvSpPr>
            <a:spLocks noGrp="1"/>
          </p:cNvSpPr>
          <p:nvPr>
            <p:ph sz="half" idx="1"/>
          </p:nvPr>
        </p:nvSpPr>
        <p:spPr>
          <a:xfrm>
            <a:off x="571500" y="1571625"/>
            <a:ext cx="8172450" cy="1538288"/>
          </a:xfrm>
        </p:spPr>
        <p:txBody>
          <a:bodyPr/>
          <a:lstStyle/>
          <a:p>
            <a:pPr algn="ctr" eaLnBrk="1" hangingPunct="1"/>
            <a:r>
              <a:rPr lang="ru-RU" altLang="ru-RU" u="sng" smtClean="0"/>
              <a:t>ВОПРОС </a:t>
            </a:r>
            <a:r>
              <a:rPr lang="ru-RU" altLang="ru-RU" smtClean="0"/>
              <a:t>1. </a:t>
            </a:r>
            <a:r>
              <a:rPr lang="ru-RU" altLang="ru-RU" b="1" smtClean="0">
                <a:solidFill>
                  <a:srgbClr val="C00000"/>
                </a:solidFill>
              </a:rPr>
              <a:t>ВОЗНИКНОВЕНИЕ СРЕДНЕВЕКОВЫХ ГОРОДОВ</a:t>
            </a:r>
          </a:p>
        </p:txBody>
      </p:sp>
      <p:pic>
        <p:nvPicPr>
          <p:cNvPr id="8" name="Содержимое 7" descr="Backlog-Carcassonn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28688" y="2500313"/>
            <a:ext cx="7199312" cy="41036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РАБОТА С ИСТОЧНИКАМИ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2529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Архивариусы</a:t>
            </a:r>
            <a:r>
              <a:rPr lang="ru-RU" b="1" dirty="0" smtClean="0"/>
              <a:t> </a:t>
            </a:r>
            <a:r>
              <a:rPr lang="ru-RU" dirty="0" smtClean="0"/>
              <a:t>(Найти в документе </a:t>
            </a:r>
            <a:r>
              <a:rPr lang="ru-RU" u="sng" dirty="0" smtClean="0"/>
              <a:t>причины и следствия успехов в развитии хозяйства в Средневековой Европе в </a:t>
            </a:r>
            <a:r>
              <a:rPr lang="en-US" u="sng" dirty="0" smtClean="0"/>
              <a:t>XI</a:t>
            </a:r>
            <a:r>
              <a:rPr lang="ru-RU" u="sng" dirty="0" smtClean="0"/>
              <a:t> - </a:t>
            </a:r>
            <a:r>
              <a:rPr lang="en-US" u="sng" dirty="0" smtClean="0"/>
              <a:t>XII</a:t>
            </a:r>
            <a:r>
              <a:rPr lang="ru-RU" u="sng" dirty="0" smtClean="0"/>
              <a:t> в</a:t>
            </a:r>
            <a:r>
              <a:rPr lang="ru-RU" dirty="0" smtClean="0"/>
              <a:t>. 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Корректоры</a:t>
            </a:r>
            <a:r>
              <a:rPr lang="ru-RU" dirty="0" smtClean="0"/>
              <a:t> (Найти в документе ответ на вопрос – </a:t>
            </a:r>
            <a:r>
              <a:rPr lang="ru-RU" u="sng" dirty="0" smtClean="0"/>
              <a:t>почему стало возможным отделение сельского хозяйства от ремесла?</a:t>
            </a:r>
            <a:r>
              <a:rPr lang="ru-RU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Редакторы</a:t>
            </a:r>
            <a:r>
              <a:rPr lang="ru-RU" dirty="0" smtClean="0"/>
              <a:t> (Найти в документах ответ на вопрос</a:t>
            </a:r>
            <a:r>
              <a:rPr lang="ru-RU" u="sng" dirty="0" smtClean="0"/>
              <a:t>  -  где возникали города</a:t>
            </a:r>
            <a:r>
              <a:rPr lang="ru-RU" dirty="0" smtClean="0"/>
              <a:t>)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357313" y="6000750"/>
            <a:ext cx="6256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 u="sng"/>
              <a:t>ОТВЕТЫ  ОФОРМИТЬ  В ТЕТРАДИ </a:t>
            </a:r>
            <a:endParaRPr lang="ru-RU" alt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ушка\Desktop\история\fon_p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УСПЕХИ В РАЗВИТИИ ХОЗЯЙСТВА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934015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518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Успехи в хозяйстве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Следствия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 пахотных земель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Появление железных орудий труда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98130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 Появление знатоков ремесла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14719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Обмен между крестьянами и ремесленниками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Х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LightBl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LightBl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LightBl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LightBlue 4">
        <a:dk1>
          <a:srgbClr val="990033"/>
        </a:dk1>
        <a:lt1>
          <a:srgbClr val="99CCFF"/>
        </a:lt1>
        <a:dk2>
          <a:srgbClr val="000066"/>
        </a:dk2>
        <a:lt2>
          <a:srgbClr val="000000"/>
        </a:lt2>
        <a:accent1>
          <a:srgbClr val="FFFF66"/>
        </a:accent1>
        <a:accent2>
          <a:srgbClr val="FF3399"/>
        </a:accent2>
        <a:accent3>
          <a:srgbClr val="CAE2FF"/>
        </a:accent3>
        <a:accent4>
          <a:srgbClr val="82002A"/>
        </a:accent4>
        <a:accent5>
          <a:srgbClr val="FFFFB8"/>
        </a:accent5>
        <a:accent6>
          <a:srgbClr val="E72D8A"/>
        </a:accent6>
        <a:hlink>
          <a:srgbClr val="0033CC"/>
        </a:hlink>
        <a:folHlink>
          <a:srgbClr val="00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ТемаХ</Template>
  <TotalTime>865</TotalTime>
  <Words>1007</Words>
  <Application>Microsoft Office PowerPoint</Application>
  <PresentationFormat>Экран (4:3)</PresentationFormat>
  <Paragraphs>212</Paragraphs>
  <Slides>35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  <vt:variant>
        <vt:lpstr>Произвольные показы</vt:lpstr>
      </vt:variant>
      <vt:variant>
        <vt:i4>1</vt:i4>
      </vt:variant>
    </vt:vector>
  </HeadingPairs>
  <TitlesOfParts>
    <vt:vector size="37" baseType="lpstr">
      <vt:lpstr>ТемаХ</vt:lpstr>
      <vt:lpstr>Возникновение средневековых городов.</vt:lpstr>
      <vt:lpstr>ПРОСЛУШАЙТЕ ПЕСНЮ И ОПРЕДЕЛИТЕ, О ЧЕМ ПОЙДЕТ СЕГОДНЯ РЕЧЬ НА УРОКЕ</vt:lpstr>
      <vt:lpstr>Результаты урока:</vt:lpstr>
      <vt:lpstr>Вспомним то, что знаем...</vt:lpstr>
      <vt:lpstr>Возникновение средневековых городов</vt:lpstr>
      <vt:lpstr>СОЦИАЛЬНЫЕ РОЛИ НА УРОКЕ  </vt:lpstr>
      <vt:lpstr>СРЕДНЕВЕКОВЫЙ ГОРОД</vt:lpstr>
      <vt:lpstr>РАБОТА С ИСТОЧНИКАМИ</vt:lpstr>
      <vt:lpstr>УСПЕХИ В РАЗВИТИИ ХОЗЯЙСТВА</vt:lpstr>
      <vt:lpstr>УСПЕХИ В РАЗВИТИИ ХОЗЯЙСТВА</vt:lpstr>
      <vt:lpstr>Почему происходит отделение ремесла от сельского хозяйства ? </vt:lpstr>
      <vt:lpstr>ГДЕ ВОЗНИКАЛИ СРЕДНЕВЕКОВЫЕ ГОРОДА</vt:lpstr>
      <vt:lpstr>ГДЕ ВОЗНИКАЛИ ГОРОДА</vt:lpstr>
      <vt:lpstr>ИСТОРИЧЕСКОЕ ПРОСТРАНСТВО</vt:lpstr>
      <vt:lpstr>ИТОГИ РАБОТЫ В ГРУППАХ</vt:lpstr>
      <vt:lpstr>ОБОБЩЕНИЕ ПОЛУЧЕННЫХ ЗНАНИЙ</vt:lpstr>
      <vt:lpstr>ПОЧЕМУ ВОЗНИКАЕТ БОРЬБА МЕЖДУ ГОРОДАМИ И СЕНЬОРАМИ?</vt:lpstr>
      <vt:lpstr>ПОЧЕМУ ВОЗНИКАЕТ БОРЬБА МЕЖДУ ГОРОДАМИ И СЕНЬОРАМИ?</vt:lpstr>
      <vt:lpstr>ПОЧЕМУ ВОЗНИКАЕТ БОРЬБА МЕЖДУ ГОРОДАМИ И СЕНЬОРАМИ?</vt:lpstr>
      <vt:lpstr>ГОРОДСКОЙ ВОЗДУХ ДЕЛАЕТ СВОБОДНЫМ</vt:lpstr>
      <vt:lpstr> ЗАНЯТИЯ ГОРОЖАН: РЕМЕСЛО И ТОРГОВЛЯ</vt:lpstr>
      <vt:lpstr>ЖИЗНЬ РЕМЕСЛЕННИКОВ</vt:lpstr>
      <vt:lpstr>РЕМЕСЛЕННАЯ МАСТЕРСКАЯ </vt:lpstr>
      <vt:lpstr>ЗНАЧЕНИЕ  ЦЕХОВ </vt:lpstr>
      <vt:lpstr>ЗНАЧЕНИЕ  ЦЕХОВ </vt:lpstr>
      <vt:lpstr>НОВЫЕ ПОНЯТИЯ</vt:lpstr>
      <vt:lpstr>НОВЫЕ ПОНЯТИЯ</vt:lpstr>
      <vt:lpstr>Причиной роста средневековых городов в период расцвета Средневековья было: </vt:lpstr>
      <vt:lpstr>Ремесленный цех создавался с целью </vt:lpstr>
      <vt:lpstr>Ремесленная мастерская принадлежала</vt:lpstr>
      <vt:lpstr>Оцени свою работу на уроке </vt:lpstr>
      <vt:lpstr>ДОМАШНЕЕ ЗАДАНИЕ</vt:lpstr>
      <vt:lpstr>Презентация PowerPoint</vt:lpstr>
      <vt:lpstr>ИСТОЧНИКИ ИЛЛЮСТРАЦИЙ</vt:lpstr>
      <vt:lpstr>Литература</vt:lpstr>
      <vt:lpstr>Произвольный показ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Игоревич</dc:creator>
  <cp:lastModifiedBy>Admin</cp:lastModifiedBy>
  <cp:revision>92</cp:revision>
  <dcterms:modified xsi:type="dcterms:W3CDTF">2016-12-12T16:46:50Z</dcterms:modified>
</cp:coreProperties>
</file>