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65" r:id="rId5"/>
    <p:sldId id="258" r:id="rId6"/>
    <p:sldId id="266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794F427-E86D-432D-A980-85F4CF964E18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B2BA5E-1038-4A32-B0D0-B9987614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808" y="5733256"/>
            <a:ext cx="6300192" cy="112474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993300"/>
                </a:solidFill>
              </a:rPr>
              <a:t>Человек и закон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41" y="0"/>
            <a:ext cx="8141359" cy="5400600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14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2.   14-летняя Р. в городском автобусе похитила у пассажира кошелёк с суммой денег, которых хватило бы на покупку 3-х буханок хлеба. Следователь выяс­нил, что это была её пятая кража. Но возбуждать уголовное дело против Р. не стал. Он посчитал со­вершённое ею деяние не опасным для общества. Как Вы оцениваете решение следователя?</a:t>
            </a:r>
          </a:p>
          <a:p>
            <a:r>
              <a:rPr lang="ru-RU" sz="2400" dirty="0"/>
              <a:t>решение неправильное — 1;</a:t>
            </a:r>
          </a:p>
          <a:p>
            <a:r>
              <a:rPr lang="ru-RU" sz="2400" dirty="0"/>
              <a:t>нельзя судить за 3 буханки — 3;</a:t>
            </a:r>
          </a:p>
          <a:p>
            <a:r>
              <a:rPr lang="ru-RU" sz="2400" dirty="0"/>
              <a:t>решение правильное — 5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3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2.   14-летняя Р. в городском автобусе похитила у пассажира кошелёк с суммой денег, которых хватило бы на покупку 3-х буханок хлеба. Следователь выяс­нил, что это была её пятая кража. Но возбуждать уголовное дело против Р. не стал. Он посчитал со­вершённое ею деяние не опасным для общества. Как Вы оцениваете решение следователя?</a:t>
            </a:r>
          </a:p>
          <a:p>
            <a:pPr marL="0" indent="0">
              <a:buNone/>
            </a:pPr>
            <a:r>
              <a:rPr lang="ru-RU" sz="2400" dirty="0"/>
              <a:t>решение неправильное — 1;</a:t>
            </a:r>
          </a:p>
          <a:p>
            <a:pPr marL="0" indent="0">
              <a:buNone/>
            </a:pPr>
            <a:r>
              <a:rPr lang="ru-RU" sz="2400" dirty="0"/>
              <a:t>нельзя судить за 3 буханки — 3;</a:t>
            </a:r>
          </a:p>
          <a:p>
            <a:pPr marL="0" indent="0">
              <a:buNone/>
            </a:pPr>
            <a:r>
              <a:rPr lang="ru-RU" sz="2400" dirty="0"/>
              <a:t>решение правильное — 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6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3.  Девятиклассник Н. в нетрезвом состоянии пы­тался без билета попасть на дискотеку. Дежурный остановил его. Тогда Н. начал его оскорблять и уг­рожать ножом. В полиции он клялся, что никогда бы не совершил подобного, если бы не выпил. Учителя и родители подтвердили, что, «когда мальчик трез­вый, он муху не обидит». Полиция поверила, прото­кол составлять не стали.</a:t>
            </a:r>
          </a:p>
          <a:p>
            <a:pPr marL="0" indent="0">
              <a:buNone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9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r>
              <a:rPr lang="ru-RU" sz="2400" i="1" dirty="0"/>
              <a:t>)  Вы считаете, что:</a:t>
            </a:r>
            <a:endParaRPr lang="ru-RU" sz="2400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—  работники полиции поступили неправильно — 1;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—  надо было заставить учителей и родителей следить за тем, чтобы Н. не пил — 3;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—  работники полиции поступили правильно — 5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i="1" dirty="0"/>
              <a:t>б)  правильно ли повели себя учителя?</a:t>
            </a:r>
            <a:endParaRPr lang="ru-RU" sz="2400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неправильно — 1;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человеку нужно помогать в трудную минуту — 3;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dirty="0"/>
              <a:t>правильно — 5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16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4.   В туалете одной из школ города 9-классник подошёл к 7-класснику и посоветовал завтра принести ему пачку сигарет. А тот, недолго думая, позвонил в полицию.</a:t>
            </a:r>
          </a:p>
          <a:p>
            <a:pPr marL="0" indent="0">
              <a:buNone/>
            </a:pPr>
            <a:r>
              <a:rPr lang="ru-RU" sz="2400" dirty="0"/>
              <a:t>а) Вы считаете, что:</a:t>
            </a:r>
          </a:p>
          <a:p>
            <a:pPr marL="0" indent="0">
              <a:buNone/>
            </a:pPr>
            <a:r>
              <a:rPr lang="ru-RU" sz="2400" dirty="0"/>
              <a:t>—  девятиклассник обязан отвечать за вымогательство — 1;</a:t>
            </a:r>
          </a:p>
          <a:p>
            <a:pPr marL="0" indent="0">
              <a:buNone/>
            </a:pPr>
            <a:r>
              <a:rPr lang="ru-RU" sz="2400" dirty="0"/>
              <a:t>—  зря связался из-за пачки сигарет — 3;</a:t>
            </a:r>
          </a:p>
          <a:p>
            <a:pPr marL="0" indent="0">
              <a:buNone/>
            </a:pPr>
            <a:r>
              <a:rPr lang="ru-RU" sz="2400" dirty="0"/>
              <a:t>—  ничего особенного он не совершил — 5</a:t>
            </a:r>
          </a:p>
          <a:p>
            <a:pPr marL="0" indent="0">
              <a:buNone/>
            </a:pPr>
            <a:r>
              <a:rPr lang="ru-RU" sz="2400" dirty="0"/>
              <a:t>б) Вы считаете действия 7-классника: </a:t>
            </a:r>
          </a:p>
          <a:p>
            <a:pPr marL="0" indent="0">
              <a:buNone/>
            </a:pPr>
            <a:r>
              <a:rPr lang="ru-RU" sz="2400" dirty="0"/>
              <a:t>правильными — 1; </a:t>
            </a:r>
          </a:p>
          <a:p>
            <a:pPr marL="0" indent="0">
              <a:buNone/>
            </a:pPr>
            <a:r>
              <a:rPr lang="ru-RU" sz="2400" dirty="0"/>
              <a:t>нужно было уладить всё без милиции — 3; </a:t>
            </a:r>
          </a:p>
          <a:p>
            <a:pPr marL="0" indent="0">
              <a:buNone/>
            </a:pPr>
            <a:r>
              <a:rPr lang="ru-RU" sz="2400" dirty="0"/>
              <a:t>неправильными — 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89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Результат:</a:t>
            </a:r>
          </a:p>
          <a:p>
            <a:pPr marL="0" indent="0">
              <a:buNone/>
            </a:pPr>
            <a:r>
              <a:rPr lang="ru-RU" sz="2400" dirty="0"/>
              <a:t>Если Вы  набрали от 6 до  10 баллов,  то </a:t>
            </a:r>
          </a:p>
          <a:p>
            <a:pPr marL="0" indent="0">
              <a:buNone/>
            </a:pPr>
            <a:r>
              <a:rPr lang="ru-RU" sz="2400" dirty="0"/>
              <a:t>Вы в состоянии правильно оценивать свои и чужие поступки. У вас есть представление о моральных и юриди­ческих нормах. Но обратите внимание, например, на ситуацию № 1. Там сказано «на новую квартиру». Представьте, что водитель воспользовался служебной автомашиной, чтобы бескорыстно помочь переехать престарелому инвалиду. Надеемся, что Вы не одоб­рили бы и этих незаконных действий шофёра, но при их оценке учли бы обстоятельства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828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Если Вы набрали от 11 до 23 баллов, то Вам есть над чем задуматься. Вы привыкли оценивать поступки других не по правилам «можно-нельзя», «разре­шено-запрещено», а по принципам «хочу-не хочу», «нравится-не нравится». Когда с Вами поступают не так, как хотелось бы, Вы не спрашиваете себя, спра­ведливо ли это. Для Вас в первую очередь имеет значение, что страдают Ваши собственные интересы. По­мните, что однажды Вам захочется попробовать любой ценой </a:t>
            </a:r>
            <a:r>
              <a:rPr lang="ru-RU" sz="2400" dirty="0" err="1"/>
              <a:t>удовлетоврить</a:t>
            </a:r>
            <a:r>
              <a:rPr lang="ru-RU" sz="2400" dirty="0"/>
              <a:t> свое «хочу». Цена может ока­заться слишком высокой.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6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Если Вы набрали от 24 до 30 баллов, то дело плохо. У Вас серьёзно искажены представления о моральных и юридических требованиях к человеку. Вам кажется, что прав тот, кто сильней или хитрей, а правоохранительные органы (милиция, прокуратура, суд) только мешают жить. Вы ориентируетесь на тех, кто не живёт честно, а ловчит, обходит закон, стара­ется жить за чужой счёт. Это означает, что и Вы можете двигаться по жизни той же дорогой, посте­пенно запутываясь в собственных проступках и пра­вонарушениях, привыкая к общению с милицией и судами, постепенно утрачивая человеческие качества. Вам срочно нужно взять себя в руки и начать менять своё отношение к жизни. Она у Вас одна!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71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370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Виновен- отвечай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32657"/>
            <a:ext cx="4392488" cy="4248472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Знать закон смолоду</a:t>
            </a:r>
          </a:p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Законопослушный человек</a:t>
            </a:r>
          </a:p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Противозаконное поведение</a:t>
            </a:r>
          </a:p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 наказывает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01312" y="476672"/>
            <a:ext cx="474268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Знать закон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смолоду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483768" y="1628800"/>
            <a:ext cx="6444208" cy="38164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Незнание закона.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Влияние старших по возрасту.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Недостатки воспитания.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Слабость характера.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Чувство безнаказанности, т.к. не были наказаны после первого преступления.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Почему знание закона необходимо несовершеннолетним?</a:t>
            </a:r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-293969" y="2390313"/>
            <a:ext cx="314425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Причины совершения преступлений несовершеннолетними: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Законопослушное поведение -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980728"/>
            <a:ext cx="8820472" cy="1800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поведение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соответствии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требованиями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закона, основа нормальной жизни общества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5321829"/>
            <a:ext cx="2304256" cy="1536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84305" y="5267996"/>
            <a:ext cx="2159695" cy="1590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717032"/>
            <a:ext cx="2160240" cy="1653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492896"/>
            <a:ext cx="2159695" cy="1511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59923" y="3717032"/>
            <a:ext cx="2184077" cy="1638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43808" y="3762003"/>
            <a:ext cx="2063998" cy="3095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996952"/>
            <a:ext cx="2555776" cy="1917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Противозаконное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поведение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8761"/>
            <a:ext cx="9144000" cy="172819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Поведение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которое запрещено законом, т.к. оно нарушает порядок 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обществе, причиняет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вред людям, всему обществу.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6093296"/>
            <a:ext cx="3995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</a:rPr>
              <a:t>Учебник - стр.110-111</a:t>
            </a:r>
            <a:endParaRPr lang="ru-RU" sz="2800" b="1" dirty="0">
              <a:solidFill>
                <a:srgbClr val="9933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916611"/>
            <a:ext cx="2591495" cy="1941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996952"/>
            <a:ext cx="2568823" cy="1927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4922353"/>
            <a:ext cx="2520280" cy="1935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2996952"/>
            <a:ext cx="4139952" cy="2754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296144"/>
          </a:xfrm>
        </p:spPr>
        <p:txBody>
          <a:bodyPr/>
          <a:lstStyle/>
          <a:p>
            <a:r>
              <a:rPr lang="ru-RU" sz="36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Уголовная ответственность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ответственность за нарушение законов, предусмотренных Уголовным кодексом.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39604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Преступление предусмотренное уголовным законом общественно опасное, посягающее на общественный строй, собственность, личность, права и свободы граждан, общественный порядок. (убийство, грабёж, изнасилование, оскорбления, мелкие хищения, хулиганство).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661248"/>
            <a:ext cx="60841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dirty="0" smtClean="0">
                <a:ln w="18415" cmpd="sng">
                  <a:solidFill>
                    <a:srgbClr val="993300"/>
                  </a:solidFill>
                  <a:prstDash val="solid"/>
                </a:ln>
                <a:solidFill>
                  <a:srgbClr val="993300"/>
                </a:solidFill>
              </a:rPr>
              <a:t>За злостное хулиганство, кражу, изнасилование уголовная ответственность  наступает с 14 лет</a:t>
            </a:r>
            <a:endParaRPr lang="ru-RU" sz="2200" dirty="0">
              <a:ln w="18415" cmpd="sng">
                <a:solidFill>
                  <a:srgbClr val="993300"/>
                </a:solidFill>
                <a:prstDash val="solid"/>
              </a:ln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7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52128"/>
          </a:xfrm>
        </p:spPr>
        <p:txBody>
          <a:bodyPr/>
          <a:lstStyle/>
          <a:p>
            <a:r>
              <a:rPr lang="ru-RU" altLang="ru-RU" sz="3200" b="1" dirty="0">
                <a:solidFill>
                  <a:schemeClr val="tx1"/>
                </a:solidFill>
                <a:cs typeface="Trebuchet MS" pitchFamily="34" charset="0"/>
              </a:rPr>
              <a:t>Тест «Умеете ли Вы правильно оценивать поступки людей?»</a:t>
            </a:r>
            <a:r>
              <a:rPr lang="ru-RU" altLang="ru-RU" sz="3200" dirty="0">
                <a:cs typeface="Trebuchet MS" pitchFamily="34" charset="0"/>
              </a:rPr>
              <a:t/>
            </a:r>
            <a:br>
              <a:rPr lang="ru-RU" altLang="ru-RU" sz="3200" dirty="0">
                <a:cs typeface="Trebuchet MS" pitchFamily="34" charset="0"/>
              </a:rPr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Подумайте над ситуациями и выберите свой вариант оценки различных поступков. Постарайтесь раньше времени не заглядывать в ответы. Иначе Вы ни­когда не узнаете о себе правду. Итак: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76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1.  Шофёр на государственной автомашине всю ночь перевозил мебель в новую квартиру. Как можно оце­нить его действия?</a:t>
            </a:r>
          </a:p>
          <a:p>
            <a:pPr marL="0" indent="0">
              <a:buNone/>
            </a:pPr>
            <a:r>
              <a:rPr lang="ru-RU" sz="2400" dirty="0"/>
              <a:t>поступил неправильно — 1; </a:t>
            </a:r>
          </a:p>
          <a:p>
            <a:pPr marL="0" indent="0">
              <a:buNone/>
            </a:pPr>
            <a:r>
              <a:rPr lang="ru-RU" sz="2400" dirty="0"/>
              <a:t>все так делают — 3; </a:t>
            </a:r>
          </a:p>
          <a:p>
            <a:pPr marL="0" indent="0">
              <a:buNone/>
            </a:pPr>
            <a:r>
              <a:rPr lang="ru-RU" sz="2400" dirty="0"/>
              <a:t>поступил правильно — 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88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63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Тема263</Template>
  <TotalTime>215</TotalTime>
  <Words>934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Тема263</vt:lpstr>
      <vt:lpstr>Презентация PowerPoint</vt:lpstr>
      <vt:lpstr>Виновен- отвечай</vt:lpstr>
      <vt:lpstr>Презентация PowerPoint</vt:lpstr>
      <vt:lpstr>Знать закон смолоду</vt:lpstr>
      <vt:lpstr>Законопослушное поведение - </vt:lpstr>
      <vt:lpstr>Противозаконное поведение</vt:lpstr>
      <vt:lpstr>Уголовная ответственность - ответственность за нарушение законов, предусмотренных Уголовным кодексом.   </vt:lpstr>
      <vt:lpstr>Тест «Умеете ли Вы правильно оценивать поступки людей?»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</dc:creator>
  <cp:lastModifiedBy>Admin</cp:lastModifiedBy>
  <cp:revision>24</cp:revision>
  <dcterms:created xsi:type="dcterms:W3CDTF">2013-12-16T11:10:49Z</dcterms:created>
  <dcterms:modified xsi:type="dcterms:W3CDTF">2015-11-12T11:18:58Z</dcterms:modified>
</cp:coreProperties>
</file>