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9"/>
  </p:notesMasterIdLst>
  <p:sldIdLst>
    <p:sldId id="304" r:id="rId2"/>
    <p:sldId id="305" r:id="rId3"/>
    <p:sldId id="306" r:id="rId4"/>
    <p:sldId id="307" r:id="rId5"/>
    <p:sldId id="308" r:id="rId6"/>
    <p:sldId id="309" r:id="rId7"/>
    <p:sldId id="310" r:id="rId8"/>
    <p:sldId id="311" r:id="rId9"/>
    <p:sldId id="312" r:id="rId10"/>
    <p:sldId id="313" r:id="rId11"/>
    <p:sldId id="314" r:id="rId12"/>
    <p:sldId id="315" r:id="rId13"/>
    <p:sldId id="316" r:id="rId14"/>
    <p:sldId id="256" r:id="rId15"/>
    <p:sldId id="258" r:id="rId16"/>
    <p:sldId id="259" r:id="rId17"/>
    <p:sldId id="274" r:id="rId18"/>
    <p:sldId id="257" r:id="rId19"/>
    <p:sldId id="275" r:id="rId20"/>
    <p:sldId id="276" r:id="rId21"/>
    <p:sldId id="278" r:id="rId22"/>
    <p:sldId id="277" r:id="rId23"/>
    <p:sldId id="279" r:id="rId24"/>
    <p:sldId id="280" r:id="rId25"/>
    <p:sldId id="262" r:id="rId26"/>
    <p:sldId id="281" r:id="rId27"/>
    <p:sldId id="282" r:id="rId28"/>
    <p:sldId id="283" r:id="rId29"/>
    <p:sldId id="284" r:id="rId30"/>
    <p:sldId id="285" r:id="rId31"/>
    <p:sldId id="289" r:id="rId32"/>
    <p:sldId id="290" r:id="rId33"/>
    <p:sldId id="291" r:id="rId34"/>
    <p:sldId id="287" r:id="rId35"/>
    <p:sldId id="286" r:id="rId36"/>
    <p:sldId id="288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301" r:id="rId45"/>
    <p:sldId id="299" r:id="rId46"/>
    <p:sldId id="300" r:id="rId47"/>
    <p:sldId id="302" r:id="rId4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7" d="100"/>
          <a:sy n="67" d="100"/>
        </p:scale>
        <p:origin x="-103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E9C05-370A-4242-9DDC-829171C63D5A}" type="datetimeFigureOut">
              <a:rPr lang="ru-RU" smtClean="0"/>
              <a:t>08.01.2023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20807F-1631-4DC1-85B9-42995A127D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436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807C299-3BC3-43AB-BC2E-9F1BA6ADA2AE}" type="slidenum">
              <a:rPr lang="ru-RU" altLang="ru-RU" smtClean="0"/>
              <a:pPr eaLnBrk="1" hangingPunct="1">
                <a:spcBef>
                  <a:spcPct val="0"/>
                </a:spcBef>
              </a:pPr>
              <a:t>1</a:t>
            </a:fld>
            <a:endParaRPr lang="ru-RU" altLang="ru-RU" smtClean="0"/>
          </a:p>
        </p:txBody>
      </p:sp>
      <p:sp>
        <p:nvSpPr>
          <p:cNvPr id="168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8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8B087B5E-7BC0-47FA-860B-3ED9D878A01C}" type="slidenum">
              <a:rPr lang="ru-RU" altLang="ru-RU" smtClean="0"/>
              <a:pPr eaLnBrk="1" hangingPunct="1">
                <a:spcBef>
                  <a:spcPct val="0"/>
                </a:spcBef>
              </a:pPr>
              <a:t>10</a:t>
            </a:fld>
            <a:endParaRPr lang="ru-RU" altLang="ru-RU" smtClean="0"/>
          </a:p>
        </p:txBody>
      </p:sp>
      <p:sp>
        <p:nvSpPr>
          <p:cNvPr id="18841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B64AF101-5AA3-40E7-9E8D-20EAAAE23555}" type="slidenum">
              <a:rPr lang="ru-RU" altLang="ru-RU"/>
              <a:pPr algn="r" eaLnBrk="1" hangingPunct="1">
                <a:spcBef>
                  <a:spcPct val="0"/>
                </a:spcBef>
              </a:pPr>
              <a:t>10</a:t>
            </a:fld>
            <a:endParaRPr lang="ru-RU" altLang="ru-RU"/>
          </a:p>
        </p:txBody>
      </p:sp>
      <p:sp>
        <p:nvSpPr>
          <p:cNvPr id="18842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842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E1BFA5C9-B73E-46ED-976D-46B1769B253C}" type="slidenum">
              <a:rPr lang="ru-RU" altLang="ru-RU" smtClean="0"/>
              <a:pPr eaLnBrk="1" hangingPunct="1">
                <a:spcBef>
                  <a:spcPct val="0"/>
                </a:spcBef>
              </a:pPr>
              <a:t>11</a:t>
            </a:fld>
            <a:endParaRPr lang="ru-RU" altLang="ru-RU" smtClean="0"/>
          </a:p>
        </p:txBody>
      </p:sp>
      <p:sp>
        <p:nvSpPr>
          <p:cNvPr id="1894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600FE5DA-FBF5-4794-9770-FE276484C2CF}" type="slidenum">
              <a:rPr lang="ru-RU" altLang="ru-RU"/>
              <a:pPr algn="r" eaLnBrk="1" hangingPunct="1">
                <a:spcBef>
                  <a:spcPct val="0"/>
                </a:spcBef>
              </a:pPr>
              <a:t>11</a:t>
            </a:fld>
            <a:endParaRPr lang="ru-RU" altLang="ru-RU"/>
          </a:p>
        </p:txBody>
      </p:sp>
      <p:sp>
        <p:nvSpPr>
          <p:cNvPr id="18944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944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7A81DD73-3478-4D72-A82C-3026DCB21C29}" type="slidenum">
              <a:rPr lang="ru-RU" altLang="ru-RU" smtClean="0"/>
              <a:pPr eaLnBrk="1" hangingPunct="1">
                <a:spcBef>
                  <a:spcPct val="0"/>
                </a:spcBef>
              </a:pPr>
              <a:t>12</a:t>
            </a:fld>
            <a:endParaRPr lang="ru-RU" altLang="ru-RU" smtClean="0"/>
          </a:p>
        </p:txBody>
      </p:sp>
      <p:sp>
        <p:nvSpPr>
          <p:cNvPr id="19046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E1F3FAB-F2CE-411C-A06F-2D76139F98C3}" type="slidenum">
              <a:rPr lang="ru-RU" altLang="ru-RU"/>
              <a:pPr algn="r" eaLnBrk="1" hangingPunct="1">
                <a:spcBef>
                  <a:spcPct val="0"/>
                </a:spcBef>
              </a:pPr>
              <a:t>12</a:t>
            </a:fld>
            <a:endParaRPr lang="ru-RU" altLang="ru-RU"/>
          </a:p>
        </p:txBody>
      </p:sp>
      <p:sp>
        <p:nvSpPr>
          <p:cNvPr id="19046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046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215A4C-6C10-4B19-85DE-E77CCF04F5DC}" type="slidenum">
              <a:rPr lang="ru-RU" altLang="ru-RU" smtClean="0"/>
              <a:pPr eaLnBrk="1" hangingPunct="1">
                <a:spcBef>
                  <a:spcPct val="0"/>
                </a:spcBef>
              </a:pPr>
              <a:t>13</a:t>
            </a:fld>
            <a:endParaRPr lang="ru-RU" altLang="ru-RU" smtClean="0"/>
          </a:p>
        </p:txBody>
      </p:sp>
      <p:sp>
        <p:nvSpPr>
          <p:cNvPr id="2017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AA46613B-530D-4236-850B-55D95CC4D4AE}" type="slidenum">
              <a:rPr lang="ru-RU" altLang="ru-RU"/>
              <a:pPr algn="r" eaLnBrk="1" hangingPunct="1">
                <a:spcBef>
                  <a:spcPct val="0"/>
                </a:spcBef>
              </a:pPr>
              <a:t>13</a:t>
            </a:fld>
            <a:endParaRPr lang="ru-RU" altLang="ru-RU"/>
          </a:p>
        </p:txBody>
      </p:sp>
      <p:sp>
        <p:nvSpPr>
          <p:cNvPr id="20173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17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0E22F54-C05E-434C-A622-C4903DFD3196}" type="slidenum">
              <a:rPr lang="ru-RU" altLang="ru-RU" smtClean="0"/>
              <a:pPr eaLnBrk="1" hangingPunct="1">
                <a:spcBef>
                  <a:spcPct val="0"/>
                </a:spcBef>
              </a:pPr>
              <a:t>2</a:t>
            </a:fld>
            <a:endParaRPr lang="ru-RU" altLang="ru-RU" smtClean="0"/>
          </a:p>
        </p:txBody>
      </p:sp>
      <p:sp>
        <p:nvSpPr>
          <p:cNvPr id="171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FCF8E84-9A1E-4CA9-B1B7-C1A48E5DF8E4}" type="slidenum">
              <a:rPr lang="ru-RU" altLang="ru-RU" smtClean="0"/>
              <a:pPr eaLnBrk="1" hangingPunct="1">
                <a:spcBef>
                  <a:spcPct val="0"/>
                </a:spcBef>
              </a:pPr>
              <a:t>3</a:t>
            </a:fld>
            <a:endParaRPr lang="ru-RU" altLang="ru-RU" smtClean="0"/>
          </a:p>
        </p:txBody>
      </p:sp>
      <p:sp>
        <p:nvSpPr>
          <p:cNvPr id="17203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49D9ADF-030F-4912-AABB-97B2A8975950}" type="slidenum">
              <a:rPr lang="ru-RU" altLang="ru-RU"/>
              <a:pPr algn="r" eaLnBrk="1" hangingPunct="1">
                <a:spcBef>
                  <a:spcPct val="0"/>
                </a:spcBef>
              </a:pPr>
              <a:t>3</a:t>
            </a:fld>
            <a:endParaRPr lang="ru-RU" altLang="ru-RU"/>
          </a:p>
        </p:txBody>
      </p:sp>
      <p:sp>
        <p:nvSpPr>
          <p:cNvPr id="17203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7A66567-6140-4FC3-9439-E847E7EDE4FB}" type="slidenum">
              <a:rPr lang="ru-RU" altLang="ru-RU" smtClean="0"/>
              <a:pPr eaLnBrk="1" hangingPunct="1">
                <a:spcBef>
                  <a:spcPct val="0"/>
                </a:spcBef>
              </a:pPr>
              <a:t>4</a:t>
            </a:fld>
            <a:endParaRPr lang="ru-RU" altLang="ru-RU" smtClean="0"/>
          </a:p>
        </p:txBody>
      </p:sp>
      <p:sp>
        <p:nvSpPr>
          <p:cNvPr id="173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5F5C3186-974B-4E15-B965-8FBCA9747126}" type="slidenum">
              <a:rPr lang="ru-RU" altLang="ru-RU" smtClean="0"/>
              <a:pPr eaLnBrk="1" hangingPunct="1">
                <a:spcBef>
                  <a:spcPct val="0"/>
                </a:spcBef>
              </a:pPr>
              <a:t>5</a:t>
            </a:fld>
            <a:endParaRPr lang="ru-RU" altLang="ru-RU" smtClean="0"/>
          </a:p>
        </p:txBody>
      </p:sp>
      <p:sp>
        <p:nvSpPr>
          <p:cNvPr id="17408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3A78D259-F12F-4141-B8E4-148E044B265A}" type="slidenum">
              <a:rPr lang="ru-RU" altLang="ru-RU"/>
              <a:pPr algn="r" eaLnBrk="1" hangingPunct="1">
                <a:spcBef>
                  <a:spcPct val="0"/>
                </a:spcBef>
              </a:pPr>
              <a:t>5</a:t>
            </a:fld>
            <a:endParaRPr lang="ru-RU" altLang="ru-RU"/>
          </a:p>
        </p:txBody>
      </p:sp>
      <p:sp>
        <p:nvSpPr>
          <p:cNvPr id="17408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97B54B7-7D77-4F7E-927D-642F11773DB0}" type="slidenum">
              <a:rPr lang="ru-RU" altLang="ru-RU" smtClean="0"/>
              <a:pPr eaLnBrk="1" hangingPunct="1">
                <a:spcBef>
                  <a:spcPct val="0"/>
                </a:spcBef>
              </a:pPr>
              <a:t>6</a:t>
            </a:fld>
            <a:endParaRPr lang="ru-RU" altLang="ru-RU" smtClean="0"/>
          </a:p>
        </p:txBody>
      </p:sp>
      <p:sp>
        <p:nvSpPr>
          <p:cNvPr id="17510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C3634CD3-92B1-4517-A651-E26D62FDC5FC}" type="slidenum">
              <a:rPr lang="ru-RU" altLang="ru-RU"/>
              <a:pPr algn="r" eaLnBrk="1" hangingPunct="1">
                <a:spcBef>
                  <a:spcPct val="0"/>
                </a:spcBef>
              </a:pPr>
              <a:t>6</a:t>
            </a:fld>
            <a:endParaRPr lang="ru-RU" altLang="ru-RU"/>
          </a:p>
        </p:txBody>
      </p:sp>
      <p:sp>
        <p:nvSpPr>
          <p:cNvPr id="17510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A3C2822-13BF-4830-A11D-2FC9E9DCE9D0}" type="slidenum">
              <a:rPr lang="ru-RU" altLang="ru-RU" smtClean="0"/>
              <a:pPr eaLnBrk="1" hangingPunct="1">
                <a:spcBef>
                  <a:spcPct val="0"/>
                </a:spcBef>
              </a:pPr>
              <a:t>7</a:t>
            </a:fld>
            <a:endParaRPr lang="ru-RU" altLang="ru-RU" smtClean="0"/>
          </a:p>
        </p:txBody>
      </p:sp>
      <p:sp>
        <p:nvSpPr>
          <p:cNvPr id="176131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0CE2D0F0-F418-45F4-8565-1E629FBE98FA}" type="slidenum">
              <a:rPr lang="ru-RU" altLang="ru-RU"/>
              <a:pPr algn="r" eaLnBrk="1" hangingPunct="1">
                <a:spcBef>
                  <a:spcPct val="0"/>
                </a:spcBef>
              </a:pPr>
              <a:t>7</a:t>
            </a:fld>
            <a:endParaRPr lang="ru-RU" altLang="ru-RU"/>
          </a:p>
        </p:txBody>
      </p:sp>
      <p:sp>
        <p:nvSpPr>
          <p:cNvPr id="17613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61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DEC574B7-4A50-40B7-9389-ED090FF806D2}" type="slidenum">
              <a:rPr lang="ru-RU" altLang="ru-RU" smtClean="0"/>
              <a:pPr eaLnBrk="1" hangingPunct="1">
                <a:spcBef>
                  <a:spcPct val="0"/>
                </a:spcBef>
              </a:pPr>
              <a:t>8</a:t>
            </a:fld>
            <a:endParaRPr lang="ru-RU" altLang="ru-RU" smtClean="0"/>
          </a:p>
        </p:txBody>
      </p:sp>
      <p:sp>
        <p:nvSpPr>
          <p:cNvPr id="17715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45E6F979-CBFF-4984-9E11-D11F63143460}" type="slidenum">
              <a:rPr lang="ru-RU" altLang="ru-RU"/>
              <a:pPr algn="r" eaLnBrk="1" hangingPunct="1">
                <a:spcBef>
                  <a:spcPct val="0"/>
                </a:spcBef>
              </a:pPr>
              <a:t>8</a:t>
            </a:fld>
            <a:endParaRPr lang="ru-RU" altLang="ru-RU"/>
          </a:p>
        </p:txBody>
      </p:sp>
      <p:sp>
        <p:nvSpPr>
          <p:cNvPr id="17715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715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BFA9627D-B423-4D52-B328-87155B0812B7}" type="slidenum">
              <a:rPr lang="ru-RU" altLang="ru-RU" smtClean="0"/>
              <a:pPr eaLnBrk="1" hangingPunct="1">
                <a:spcBef>
                  <a:spcPct val="0"/>
                </a:spcBef>
              </a:pPr>
              <a:t>9</a:t>
            </a:fld>
            <a:endParaRPr lang="ru-RU" altLang="ru-RU" smtClean="0"/>
          </a:p>
        </p:txBody>
      </p:sp>
      <p:sp>
        <p:nvSpPr>
          <p:cNvPr id="18022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9F3DE9DC-07FC-4B1D-B92B-A7797495B46E}" type="slidenum">
              <a:rPr lang="ru-RU" altLang="ru-RU"/>
              <a:pPr algn="r" eaLnBrk="1" hangingPunct="1">
                <a:spcBef>
                  <a:spcPct val="0"/>
                </a:spcBef>
              </a:pPr>
              <a:t>9</a:t>
            </a:fld>
            <a:endParaRPr lang="ru-RU" altLang="ru-RU"/>
          </a:p>
        </p:txBody>
      </p:sp>
      <p:sp>
        <p:nvSpPr>
          <p:cNvPr id="18022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2BCB-A904-45FA-8E26-BC4BADD7DF02}" type="datetimeFigureOut">
              <a:rPr lang="ru-RU" smtClean="0"/>
              <a:pPr/>
              <a:t>08.01.2023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3A42-544A-4C1C-A32E-7E9F8FBB1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2BCB-A904-45FA-8E26-BC4BADD7DF02}" type="datetimeFigureOut">
              <a:rPr lang="ru-RU" smtClean="0"/>
              <a:pPr/>
              <a:t>08.01.2023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3A42-544A-4C1C-A32E-7E9F8FBB1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2BCB-A904-45FA-8E26-BC4BADD7DF02}" type="datetimeFigureOut">
              <a:rPr lang="ru-RU" smtClean="0"/>
              <a:pPr/>
              <a:t>08.01.2023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3A42-544A-4C1C-A32E-7E9F8FBB1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2BCB-A904-45FA-8E26-BC4BADD7DF02}" type="datetimeFigureOut">
              <a:rPr lang="ru-RU" smtClean="0"/>
              <a:pPr/>
              <a:t>08.01.2023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3A42-544A-4C1C-A32E-7E9F8FBB1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2BCB-A904-45FA-8E26-BC4BADD7DF02}" type="datetimeFigureOut">
              <a:rPr lang="ru-RU" smtClean="0"/>
              <a:pPr/>
              <a:t>08.01.2023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3A42-544A-4C1C-A32E-7E9F8FBB1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2BCB-A904-45FA-8E26-BC4BADD7DF02}" type="datetimeFigureOut">
              <a:rPr lang="ru-RU" smtClean="0"/>
              <a:pPr/>
              <a:t>08.01.2023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3A42-544A-4C1C-A32E-7E9F8FBB1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2BCB-A904-45FA-8E26-BC4BADD7DF02}" type="datetimeFigureOut">
              <a:rPr lang="ru-RU" smtClean="0"/>
              <a:pPr/>
              <a:t>08.01.2023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3A42-544A-4C1C-A32E-7E9F8FBB1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2BCB-A904-45FA-8E26-BC4BADD7DF02}" type="datetimeFigureOut">
              <a:rPr lang="ru-RU" smtClean="0"/>
              <a:pPr/>
              <a:t>08.01.2023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3A42-544A-4C1C-A32E-7E9F8FBB1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2BCB-A904-45FA-8E26-BC4BADD7DF02}" type="datetimeFigureOut">
              <a:rPr lang="ru-RU" smtClean="0"/>
              <a:pPr/>
              <a:t>08.01.2023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3A42-544A-4C1C-A32E-7E9F8FBB1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2BCB-A904-45FA-8E26-BC4BADD7DF02}" type="datetimeFigureOut">
              <a:rPr lang="ru-RU" smtClean="0"/>
              <a:pPr/>
              <a:t>08.01.2023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3A42-544A-4C1C-A32E-7E9F8FBB1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A42BCB-A904-45FA-8E26-BC4BADD7DF02}" type="datetimeFigureOut">
              <a:rPr lang="ru-RU" smtClean="0"/>
              <a:pPr/>
              <a:t>08.01.2023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693A42-544A-4C1C-A32E-7E9F8FBB1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A42BCB-A904-45FA-8E26-BC4BADD7DF02}" type="datetimeFigureOut">
              <a:rPr lang="ru-RU" smtClean="0"/>
              <a:pPr/>
              <a:t>08.01.2023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693A42-544A-4C1C-A32E-7E9F8FBB136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Номер слайда 5"/>
          <p:cNvSpPr txBox="1">
            <a:spLocks noGrp="1"/>
          </p:cNvSpPr>
          <p:nvPr/>
        </p:nvSpPr>
        <p:spPr bwMode="auto">
          <a:xfrm>
            <a:off x="6864350" y="1381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878CF69-C991-4F3A-8407-C38551934330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1</a:t>
            </a:fld>
            <a:endParaRPr lang="ru-RU" altLang="ru-RU" sz="140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10344" y="1124744"/>
            <a:ext cx="8723312" cy="2559050"/>
          </a:xfrm>
        </p:spPr>
        <p:txBody>
          <a:bodyPr/>
          <a:lstStyle/>
          <a:p>
            <a:pPr eaLnBrk="1" hangingPunct="1"/>
            <a:r>
              <a:rPr lang="ru-RU" altLang="ru-RU" sz="6000" b="1" dirty="0" smtClean="0">
                <a:solidFill>
                  <a:schemeClr val="accent2"/>
                </a:solidFill>
              </a:rPr>
              <a:t>Основные элементы языка Паскаль</a:t>
            </a:r>
          </a:p>
        </p:txBody>
      </p:sp>
    </p:spTree>
    <p:extLst>
      <p:ext uri="{BB962C8B-B14F-4D97-AF65-F5344CB8AC3E}">
        <p14:creationId xmlns:p14="http://schemas.microsoft.com/office/powerpoint/2010/main" val="381594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Нижний колонтитул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smtClean="0"/>
              <a:t>© С.В.Кухта, 2009</a:t>
            </a:r>
          </a:p>
        </p:txBody>
      </p:sp>
      <p:sp>
        <p:nvSpPr>
          <p:cNvPr id="21507" name="Номер слайда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3023446-110D-462A-A305-32E5140E2499}" type="slidenum">
              <a:rPr lang="ru-RU" altLang="ru-RU" sz="1600" b="1"/>
              <a:pPr algn="r" eaLnBrk="1" hangingPunct="1">
                <a:spcBef>
                  <a:spcPct val="0"/>
                </a:spcBef>
                <a:buFontTx/>
                <a:buNone/>
              </a:pPr>
              <a:t>10</a:t>
            </a:fld>
            <a:endParaRPr lang="ru-RU" altLang="ru-RU" sz="1600" b="1"/>
          </a:p>
        </p:txBody>
      </p:sp>
      <p:sp>
        <p:nvSpPr>
          <p:cNvPr id="21508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000">
              <a:latin typeface="Times New Roman" pitchFamily="18" charset="0"/>
            </a:endParaRPr>
          </a:p>
        </p:txBody>
      </p:sp>
      <p:sp>
        <p:nvSpPr>
          <p:cNvPr id="21510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3000" b="1"/>
              <a:t>Идентификаторы</a:t>
            </a: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179388" y="836613"/>
            <a:ext cx="8785225" cy="538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1688" indent="-8016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30000"/>
              </a:spcBef>
              <a:buFontTx/>
              <a:buNone/>
            </a:pPr>
            <a:r>
              <a:rPr lang="ru-RU" altLang="ru-RU" sz="2300"/>
              <a:t>Имена, даваемые программным объектам (</a:t>
            </a:r>
            <a:r>
              <a:rPr lang="ru-RU" altLang="ru-RU" sz="2300" i="1"/>
              <a:t>константам</a:t>
            </a:r>
            <a:r>
              <a:rPr lang="ru-RU" altLang="ru-RU" sz="2300"/>
              <a:t>, типам, </a:t>
            </a:r>
            <a:r>
              <a:rPr lang="ru-RU" altLang="ru-RU" sz="2300" i="1"/>
              <a:t>переменным</a:t>
            </a:r>
            <a:r>
              <a:rPr lang="ru-RU" altLang="ru-RU" sz="2300"/>
              <a:t>, функциям и процедурам, да и всей </a:t>
            </a:r>
            <a:r>
              <a:rPr lang="ru-RU" altLang="ru-RU" sz="2300" i="1"/>
              <a:t>программе</a:t>
            </a:r>
            <a:r>
              <a:rPr lang="ru-RU" altLang="ru-RU" sz="2300"/>
              <a:t> целиком) называются </a:t>
            </a:r>
            <a:r>
              <a:rPr lang="ru-RU" altLang="ru-RU" sz="2300" b="1" i="1">
                <a:solidFill>
                  <a:srgbClr val="0000FF"/>
                </a:solidFill>
              </a:rPr>
              <a:t>идентификаторами</a:t>
            </a:r>
            <a:r>
              <a:rPr lang="ru-RU" altLang="ru-RU" sz="2300"/>
              <a:t>. 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ru-RU" altLang="ru-RU" sz="2400"/>
              <a:t>Каждый объект программы должен иметь уникальный идентификатор.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ru-RU" altLang="ru-RU" sz="2300"/>
              <a:t>Идентификаторы могут иметь любую </a:t>
            </a:r>
            <a:r>
              <a:rPr lang="ru-RU" altLang="ru-RU" sz="2300" b="1" i="1"/>
              <a:t>длину</a:t>
            </a:r>
            <a:r>
              <a:rPr lang="ru-RU" altLang="ru-RU" sz="2300"/>
              <a:t>, но если у двух имен первые 63 символа совпадают, то такие имена считаются идентичными. </a:t>
            </a:r>
            <a:r>
              <a:rPr lang="ru-RU" altLang="ru-RU" sz="2400"/>
              <a:t>Максимальная длина - 127 символов. </a:t>
            </a:r>
          </a:p>
          <a:p>
            <a:pPr eaLnBrk="1" hangingPunct="1">
              <a:spcBef>
                <a:spcPct val="30000"/>
              </a:spcBef>
              <a:buFontTx/>
              <a:buNone/>
            </a:pPr>
            <a:r>
              <a:rPr lang="ru-RU" altLang="ru-RU" sz="2300"/>
              <a:t>Вы можете давать программным объектам любые имена, но необходимо, чтобы они отличались от </a:t>
            </a:r>
            <a:r>
              <a:rPr lang="ru-RU" altLang="ru-RU" sz="2300" i="1"/>
              <a:t>зарезервированных слов</a:t>
            </a:r>
            <a:r>
              <a:rPr lang="ru-RU" altLang="ru-RU" sz="2300"/>
              <a:t> языка Паскаль, потому что </a:t>
            </a:r>
            <a:r>
              <a:rPr lang="ru-RU" altLang="ru-RU" sz="2300" i="1"/>
              <a:t>компилятор</a:t>
            </a:r>
            <a:r>
              <a:rPr lang="ru-RU" altLang="ru-RU" sz="2300"/>
              <a:t> все равно не примет </a:t>
            </a:r>
            <a:r>
              <a:rPr lang="ru-RU" altLang="ru-RU" sz="2300" i="1"/>
              <a:t>переменные</a:t>
            </a:r>
            <a:r>
              <a:rPr lang="ru-RU" altLang="ru-RU" sz="2300"/>
              <a:t> с "чужими" именами. </a:t>
            </a:r>
          </a:p>
        </p:txBody>
      </p:sp>
    </p:spTree>
    <p:extLst>
      <p:ext uri="{BB962C8B-B14F-4D97-AF65-F5344CB8AC3E}">
        <p14:creationId xmlns:p14="http://schemas.microsoft.com/office/powerpoint/2010/main" val="1675253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Нижний колонтитул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smtClean="0"/>
              <a:t>© С.В.Кухта, 2009</a:t>
            </a:r>
          </a:p>
        </p:txBody>
      </p:sp>
      <p:sp>
        <p:nvSpPr>
          <p:cNvPr id="22531" name="Номер слайда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A77A97E6-DE49-4A77-947A-1AE3BA3D874F}" type="slidenum">
              <a:rPr lang="ru-RU" altLang="ru-RU" sz="1600" b="1"/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ru-RU" altLang="ru-RU" sz="1600" b="1"/>
          </a:p>
        </p:txBody>
      </p:sp>
      <p:sp>
        <p:nvSpPr>
          <p:cNvPr id="22532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2533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000">
              <a:latin typeface="Times New Roman" pitchFamily="18" charset="0"/>
            </a:endParaRPr>
          </a:p>
        </p:txBody>
      </p:sp>
      <p:sp>
        <p:nvSpPr>
          <p:cNvPr id="22534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4248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3000" b="1"/>
              <a:t>Идентификаторы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95288" y="836613"/>
            <a:ext cx="8569325" cy="2933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1463" indent="-271463" defTabSz="7223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92175" indent="-271463" defTabSz="722313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22313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22313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22313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300" b="1">
                <a:solidFill>
                  <a:srgbClr val="3333FF"/>
                </a:solidFill>
              </a:rPr>
              <a:t>Имена могут включать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ru-RU" altLang="ru-RU" sz="2300"/>
              <a:t>латинские буквы (</a:t>
            </a:r>
            <a:r>
              <a:rPr lang="en-US" altLang="ru-RU" sz="2300"/>
              <a:t>A-Z)</a:t>
            </a:r>
            <a:endParaRPr lang="ru-RU" altLang="ru-RU" sz="2300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endParaRPr lang="ru-RU" altLang="ru-RU" sz="2300" b="1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endParaRPr lang="en-US" altLang="ru-RU" sz="2300" b="1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ru-RU" altLang="ru-RU" sz="2300"/>
              <a:t>цифры</a:t>
            </a:r>
            <a:endParaRPr lang="en-US" altLang="ru-RU" sz="2300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endParaRPr lang="en-US" altLang="ru-RU" sz="2300" b="1"/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endParaRPr lang="ru-RU" altLang="ru-RU" sz="2300" b="1"/>
          </a:p>
          <a:p>
            <a:pPr lvl="1" eaLnBrk="1" hangingPunct="1">
              <a:spcBef>
                <a:spcPct val="10000"/>
              </a:spcBef>
              <a:buFontTx/>
              <a:buChar char="•"/>
            </a:pPr>
            <a:r>
              <a:rPr lang="ru-RU" altLang="ru-RU" sz="2300"/>
              <a:t>знак подчеркивания _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1403350" y="1628775"/>
            <a:ext cx="7345363" cy="6477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300" b="1">
                <a:solidFill>
                  <a:srgbClr val="3333FF"/>
                </a:solidFill>
              </a:rPr>
              <a:t>заглавные и строчные буквы не различаются</a:t>
            </a: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395288" y="3716338"/>
            <a:ext cx="8569325" cy="1495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1463" indent="-271463" defTabSz="7223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892175" indent="-271463" defTabSz="722313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22313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22313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22313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300" b="1">
                <a:solidFill>
                  <a:srgbClr val="3333FF"/>
                </a:solidFill>
              </a:rPr>
              <a:t>Имена </a:t>
            </a:r>
            <a:r>
              <a:rPr lang="ru-RU" altLang="ru-RU" sz="2300" b="1">
                <a:solidFill>
                  <a:srgbClr val="FF0000"/>
                </a:solidFill>
              </a:rPr>
              <a:t>НЕ</a:t>
            </a:r>
            <a:r>
              <a:rPr lang="ru-RU" altLang="ru-RU" sz="2300" b="1">
                <a:solidFill>
                  <a:srgbClr val="3333FF"/>
                </a:solidFill>
              </a:rPr>
              <a:t> могут включать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ru-RU" altLang="ru-RU" sz="2300"/>
              <a:t>русские буквы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ru-RU" altLang="ru-RU" sz="2300"/>
              <a:t>пробелы</a:t>
            </a:r>
          </a:p>
          <a:p>
            <a:pPr lvl="1" eaLnBrk="1" hangingPunct="1">
              <a:spcBef>
                <a:spcPct val="0"/>
              </a:spcBef>
              <a:buFontTx/>
              <a:buChar char="•"/>
            </a:pPr>
            <a:r>
              <a:rPr lang="ru-RU" altLang="ru-RU" sz="2300"/>
              <a:t>скобки, знаки +, =, !, </a:t>
            </a:r>
            <a:r>
              <a:rPr lang="en-US" altLang="ru-RU" sz="2300"/>
              <a:t>?</a:t>
            </a:r>
            <a:r>
              <a:rPr lang="ru-RU" altLang="ru-RU" sz="2300"/>
              <a:t> и др.</a:t>
            </a:r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403350" y="2708275"/>
            <a:ext cx="7345363" cy="647700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wrap="none" lIns="90000" tIns="46800" rIns="90000" bIns="46800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800" b="1">
                <a:solidFill>
                  <a:srgbClr val="FF0000"/>
                </a:solidFill>
              </a:rPr>
              <a:t>имя не может начинаться с цифры</a:t>
            </a:r>
          </a:p>
        </p:txBody>
      </p:sp>
    </p:spTree>
    <p:extLst>
      <p:ext uri="{BB962C8B-B14F-4D97-AF65-F5344CB8AC3E}">
        <p14:creationId xmlns:p14="http://schemas.microsoft.com/office/powerpoint/2010/main" val="12128355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3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43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43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3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43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43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43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 build="p" bldLvl="2"/>
      <p:bldP spid="14342" grpId="0" animBg="1"/>
      <p:bldP spid="14343" grpId="0" build="p" bldLvl="2"/>
      <p:bldP spid="1434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Нижний колонтитул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smtClean="0"/>
              <a:t>© С.В.Кухта, 2009</a:t>
            </a:r>
          </a:p>
        </p:txBody>
      </p:sp>
      <p:sp>
        <p:nvSpPr>
          <p:cNvPr id="23555" name="Номер слайда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F343CD6C-EDCB-49DC-B3A5-4ACF7B1FE379}" type="slidenum">
              <a:rPr lang="ru-RU" altLang="ru-RU" sz="1600" b="1"/>
              <a:pPr algn="r" eaLnBrk="1" hangingPunct="1">
                <a:spcBef>
                  <a:spcPct val="0"/>
                </a:spcBef>
                <a:buFontTx/>
                <a:buNone/>
              </a:pPr>
              <a:t>12</a:t>
            </a:fld>
            <a:endParaRPr lang="ru-RU" altLang="ru-RU" sz="1600" b="1"/>
          </a:p>
        </p:txBody>
      </p:sp>
      <p:sp>
        <p:nvSpPr>
          <p:cNvPr id="23556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23557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000">
              <a:latin typeface="Times New Roman" pitchFamily="18" charset="0"/>
            </a:endParaRPr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424862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3000" b="1"/>
              <a:t>Идентификаторы</a:t>
            </a:r>
          </a:p>
        </p:txBody>
      </p:sp>
      <p:sp>
        <p:nvSpPr>
          <p:cNvPr id="23559" name="Text Box 9"/>
          <p:cNvSpPr txBox="1">
            <a:spLocks noChangeArrowheads="1"/>
          </p:cNvSpPr>
          <p:nvPr/>
        </p:nvSpPr>
        <p:spPr bwMode="auto">
          <a:xfrm>
            <a:off x="323850" y="981075"/>
            <a:ext cx="8569325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1463" indent="-271463" defTabSz="7223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defTabSz="722313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defTabSz="722313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defTabSz="722313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defTabSz="722313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defTabSz="722313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3333FF"/>
                </a:solidFill>
              </a:rPr>
              <a:t>Какие имена правильные?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ru-RU" sz="2400" b="1"/>
              <a:t>AXby    </a:t>
            </a:r>
            <a:r>
              <a:rPr lang="ru-RU" altLang="ru-RU" sz="2400" b="1"/>
              <a:t>			</a:t>
            </a:r>
            <a:r>
              <a:rPr lang="en-US" altLang="ru-RU" sz="2400" b="1"/>
              <a:t>R&amp;B    </a:t>
            </a:r>
            <a:r>
              <a:rPr lang="ru-RU" altLang="ru-RU" sz="2400" b="1"/>
              <a:t>		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ru-RU" altLang="ru-RU" sz="2400" b="1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ru-RU" sz="2400" b="1"/>
              <a:t>4Wheel    </a:t>
            </a:r>
            <a:r>
              <a:rPr lang="ru-RU" altLang="ru-RU" sz="2400" b="1"/>
              <a:t>			Вася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ru-RU" altLang="ru-RU" sz="2400" b="1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ru-RU" sz="2400" b="1"/>
              <a:t>“PesBarbos” </a:t>
            </a:r>
            <a:r>
              <a:rPr lang="ru-RU" altLang="ru-RU" sz="2400" b="1"/>
              <a:t>		</a:t>
            </a:r>
            <a:r>
              <a:rPr lang="en-US" altLang="ru-RU" sz="2400" b="1"/>
              <a:t>TU154    </a:t>
            </a:r>
            <a:endParaRPr lang="ru-RU" altLang="ru-RU" sz="2400" b="1"/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ru-RU" altLang="ru-RU" sz="2400" b="1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ru-RU" sz="2400" b="1"/>
              <a:t>[QuQu]     </a:t>
            </a:r>
            <a:r>
              <a:rPr lang="ru-RU" altLang="ru-RU" sz="2400" b="1"/>
              <a:t>			</a:t>
            </a:r>
            <a:r>
              <a:rPr lang="en-US" altLang="ru-RU" sz="2400" b="1"/>
              <a:t>_ABBA    </a:t>
            </a:r>
            <a:endParaRPr lang="ru-RU" altLang="ru-RU" sz="2400" b="1"/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ru-RU" altLang="ru-RU" sz="2400" b="1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ru-RU" sz="2400" b="1"/>
              <a:t>A+B</a:t>
            </a:r>
            <a:r>
              <a:rPr lang="ru-RU" altLang="ru-RU" sz="2400" b="1"/>
              <a:t>				</a:t>
            </a:r>
            <a:r>
              <a:rPr lang="en-US" altLang="ru-RU" sz="2400" b="1"/>
              <a:t>Koren</a:t>
            </a:r>
            <a:r>
              <a:rPr lang="ru-RU" altLang="ru-RU" sz="2400" b="1"/>
              <a:t> </a:t>
            </a:r>
            <a:r>
              <a:rPr lang="en-US" altLang="ru-RU" sz="2400" b="1"/>
              <a:t>uravneniya</a:t>
            </a:r>
            <a:endParaRPr lang="ru-RU" altLang="ru-RU" sz="2400" b="1"/>
          </a:p>
          <a:p>
            <a:pPr lvl="1" eaLnBrk="1" hangingPunct="1">
              <a:spcBef>
                <a:spcPct val="0"/>
              </a:spcBef>
              <a:buFontTx/>
              <a:buNone/>
            </a:pPr>
            <a:endParaRPr lang="ru-RU" altLang="ru-RU" sz="2400" b="1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en-US" altLang="ru-RU" sz="2400" b="1"/>
              <a:t>X1_X2	</a:t>
            </a:r>
            <a:r>
              <a:rPr lang="ru-RU" altLang="ru-RU" sz="2400" b="1"/>
              <a:t>			</a:t>
            </a:r>
            <a:r>
              <a:rPr lang="en-US" altLang="ru-RU" sz="2400" b="1"/>
              <a:t>Koren</a:t>
            </a:r>
            <a:endParaRPr lang="ru-RU" altLang="ru-RU" sz="2400" b="1"/>
          </a:p>
        </p:txBody>
      </p:sp>
    </p:spTree>
    <p:extLst>
      <p:ext uri="{BB962C8B-B14F-4D97-AF65-F5344CB8AC3E}">
        <p14:creationId xmlns:p14="http://schemas.microsoft.com/office/powerpoint/2010/main" val="3782007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Нижний колонтитул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smtClean="0"/>
              <a:t>© С.В.Кухта, 2009</a:t>
            </a:r>
          </a:p>
        </p:txBody>
      </p:sp>
      <p:sp>
        <p:nvSpPr>
          <p:cNvPr id="34819" name="Номер слайда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1DBD993-AC25-4559-86A8-8043D42C99CF}" type="slidenum">
              <a:rPr lang="ru-RU" altLang="ru-RU" sz="1600" b="1"/>
              <a:pPr algn="r" eaLnBrk="1" hangingPunct="1">
                <a:spcBef>
                  <a:spcPct val="0"/>
                </a:spcBef>
                <a:buFontTx/>
                <a:buNone/>
              </a:pPr>
              <a:t>13</a:t>
            </a:fld>
            <a:endParaRPr lang="ru-RU" altLang="ru-RU" sz="1600" b="1"/>
          </a:p>
        </p:txBody>
      </p:sp>
      <p:sp>
        <p:nvSpPr>
          <p:cNvPr id="34820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34821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000">
              <a:latin typeface="Times New Roman" pitchFamily="18" charset="0"/>
            </a:endParaRPr>
          </a:p>
        </p:txBody>
      </p:sp>
      <p:sp>
        <p:nvSpPr>
          <p:cNvPr id="34822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3000" b="1"/>
              <a:t>Переменные</a:t>
            </a:r>
          </a:p>
        </p:txBody>
      </p:sp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179388" y="969963"/>
            <a:ext cx="8713787" cy="2465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801688" indent="-801688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>
                <a:solidFill>
                  <a:srgbClr val="3333FF"/>
                </a:solidFill>
              </a:rPr>
              <a:t>Переменная</a:t>
            </a:r>
            <a:r>
              <a:rPr lang="ru-RU" altLang="ru-RU" sz="2400"/>
              <a:t> – это величина, имеющая имя, тип данных и значение. Значение переменной можно изменять во время работы программы.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 i="1">
                <a:solidFill>
                  <a:srgbClr val="0000FF"/>
                </a:solidFill>
              </a:rPr>
              <a:t>Тип данных</a:t>
            </a:r>
            <a:r>
              <a:rPr lang="ru-RU" altLang="ru-RU" sz="2400"/>
              <a:t> - это характеристика диапазона значений, которые может принимать переменная, относящиеся к этому типу данных. </a:t>
            </a:r>
          </a:p>
        </p:txBody>
      </p:sp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395288" y="3573463"/>
            <a:ext cx="8280400" cy="2560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176213" indent="-1762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628650" indent="-268288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ru-RU" altLang="ru-RU" sz="2400" b="1">
                <a:solidFill>
                  <a:srgbClr val="3333FF"/>
                </a:solidFill>
              </a:rPr>
              <a:t>Наиболее часто применяемые типы переменных:</a:t>
            </a: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en-US" altLang="ru-RU" sz="2400"/>
              <a:t>integer			</a:t>
            </a:r>
            <a:r>
              <a:rPr lang="en-US" altLang="ru-RU" sz="2400">
                <a:solidFill>
                  <a:srgbClr val="3333FF"/>
                </a:solidFill>
              </a:rPr>
              <a:t>{ </a:t>
            </a:r>
            <a:r>
              <a:rPr lang="ru-RU" altLang="ru-RU" sz="2400">
                <a:solidFill>
                  <a:srgbClr val="3333FF"/>
                </a:solidFill>
              </a:rPr>
              <a:t>целая </a:t>
            </a:r>
            <a:r>
              <a:rPr lang="en-US" altLang="ru-RU" sz="2400">
                <a:solidFill>
                  <a:srgbClr val="3333FF"/>
                </a:solidFill>
              </a:rPr>
              <a:t>}</a:t>
            </a:r>
            <a:endParaRPr lang="ru-RU" altLang="ru-RU" sz="2400">
              <a:solidFill>
                <a:srgbClr val="3333FF"/>
              </a:solidFill>
            </a:endParaRP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en-US" altLang="ru-RU" sz="2400"/>
              <a:t>real			</a:t>
            </a:r>
            <a:r>
              <a:rPr lang="en-US" altLang="ru-RU" sz="2400">
                <a:solidFill>
                  <a:srgbClr val="3333FF"/>
                </a:solidFill>
              </a:rPr>
              <a:t>{ </a:t>
            </a:r>
            <a:r>
              <a:rPr lang="ru-RU" altLang="ru-RU" sz="2400">
                <a:solidFill>
                  <a:srgbClr val="3333FF"/>
                </a:solidFill>
              </a:rPr>
              <a:t>вещественная </a:t>
            </a:r>
            <a:r>
              <a:rPr lang="en-US" altLang="ru-RU" sz="2400">
                <a:solidFill>
                  <a:srgbClr val="3333FF"/>
                </a:solidFill>
              </a:rPr>
              <a:t>}</a:t>
            </a:r>
            <a:endParaRPr lang="ru-RU" altLang="ru-RU" sz="2400">
              <a:solidFill>
                <a:srgbClr val="3333FF"/>
              </a:solidFill>
            </a:endParaRP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en-US" altLang="ru-RU" sz="2400"/>
              <a:t>char			</a:t>
            </a:r>
            <a:r>
              <a:rPr lang="en-US" altLang="ru-RU" sz="2400">
                <a:solidFill>
                  <a:srgbClr val="3333FF"/>
                </a:solidFill>
              </a:rPr>
              <a:t>{ </a:t>
            </a:r>
            <a:r>
              <a:rPr lang="ru-RU" altLang="ru-RU" sz="2400">
                <a:solidFill>
                  <a:srgbClr val="3333FF"/>
                </a:solidFill>
              </a:rPr>
              <a:t>один символ </a:t>
            </a:r>
            <a:r>
              <a:rPr lang="en-US" altLang="ru-RU" sz="2400">
                <a:solidFill>
                  <a:srgbClr val="3333FF"/>
                </a:solidFill>
              </a:rPr>
              <a:t>}</a:t>
            </a:r>
            <a:endParaRPr lang="ru-RU" altLang="ru-RU" sz="2400">
              <a:solidFill>
                <a:srgbClr val="3333FF"/>
              </a:solidFill>
            </a:endParaRP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en-US" altLang="ru-RU" sz="2400"/>
              <a:t>string			</a:t>
            </a:r>
            <a:r>
              <a:rPr lang="en-US" altLang="ru-RU" sz="2400">
                <a:solidFill>
                  <a:srgbClr val="3333FF"/>
                </a:solidFill>
              </a:rPr>
              <a:t>{ </a:t>
            </a:r>
            <a:r>
              <a:rPr lang="ru-RU" altLang="ru-RU" sz="2400">
                <a:solidFill>
                  <a:srgbClr val="3333FF"/>
                </a:solidFill>
              </a:rPr>
              <a:t>символьная строка </a:t>
            </a:r>
            <a:r>
              <a:rPr lang="en-US" altLang="ru-RU" sz="2400">
                <a:solidFill>
                  <a:srgbClr val="3333FF"/>
                </a:solidFill>
              </a:rPr>
              <a:t>}</a:t>
            </a:r>
            <a:endParaRPr lang="ru-RU" altLang="ru-RU" sz="2400">
              <a:solidFill>
                <a:srgbClr val="3333FF"/>
              </a:solidFill>
            </a:endParaRPr>
          </a:p>
          <a:p>
            <a:pPr lvl="1" eaLnBrk="1" hangingPunct="1">
              <a:spcBef>
                <a:spcPct val="15000"/>
              </a:spcBef>
              <a:buFontTx/>
              <a:buChar char="•"/>
            </a:pPr>
            <a:r>
              <a:rPr lang="en-US" altLang="ru-RU" sz="2400"/>
              <a:t>boolean 			</a:t>
            </a:r>
            <a:r>
              <a:rPr lang="en-US" altLang="ru-RU" sz="2400">
                <a:solidFill>
                  <a:srgbClr val="3333FF"/>
                </a:solidFill>
              </a:rPr>
              <a:t>{ </a:t>
            </a:r>
            <a:r>
              <a:rPr lang="ru-RU" altLang="ru-RU" sz="2400">
                <a:solidFill>
                  <a:srgbClr val="3333FF"/>
                </a:solidFill>
              </a:rPr>
              <a:t>логическая </a:t>
            </a:r>
            <a:r>
              <a:rPr lang="en-US" altLang="ru-RU" sz="2400">
                <a:solidFill>
                  <a:srgbClr val="3333FF"/>
                </a:solidFill>
              </a:rPr>
              <a:t>}</a:t>
            </a:r>
            <a:endParaRPr lang="ru-RU" altLang="ru-RU" sz="2400">
              <a:solidFill>
                <a:srgbClr val="3333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492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8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84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4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843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8" grpId="0" build="p" bldLvl="2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Типы данных в ЯП Паскаль</a:t>
            </a:r>
            <a:endParaRPr lang="ru-RU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Константы и </a:t>
            </a:r>
            <a:r>
              <a:rPr lang="ru-RU" sz="36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переменые</a:t>
            </a:r>
            <a:endParaRPr lang="ru-RU" sz="3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1124744"/>
            <a:ext cx="7704856" cy="16561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marL="92075" indent="468313" algn="just">
              <a:buNone/>
            </a:pPr>
            <a:r>
              <a:rPr lang="ru-RU" dirty="0" smtClean="0">
                <a:solidFill>
                  <a:srgbClr val="C00000"/>
                </a:solidFill>
                <a:latin typeface="Arbat" pitchFamily="2" charset="0"/>
                <a:cs typeface="Courier New" pitchFamily="49" charset="0"/>
              </a:rPr>
              <a:t>Данные </a:t>
            </a:r>
            <a:r>
              <a:rPr lang="ru-RU" dirty="0" smtClean="0">
                <a:latin typeface="Arbat" pitchFamily="2" charset="0"/>
                <a:cs typeface="Courier New" pitchFamily="49" charset="0"/>
              </a:rPr>
              <a:t>— это информация, необходимая для выполнения программы, представленная в формальном виде, который обеспечивает возможность ее хранения, обработки и передачи (англ. </a:t>
            </a:r>
            <a:r>
              <a:rPr lang="ru-RU" dirty="0" err="1" smtClean="0">
                <a:latin typeface="Arbat" pitchFamily="2" charset="0"/>
                <a:cs typeface="Courier New" pitchFamily="49" charset="0"/>
              </a:rPr>
              <a:t>datа</a:t>
            </a:r>
            <a:r>
              <a:rPr lang="ru-RU" dirty="0" smtClean="0">
                <a:latin typeface="Arbat" pitchFamily="2" charset="0"/>
                <a:cs typeface="Courier New" pitchFamily="49" charset="0"/>
              </a:rPr>
              <a:t>).</a:t>
            </a:r>
            <a:endParaRPr lang="ru-RU" dirty="0">
              <a:latin typeface="Arbat" pitchFamily="2" charset="0"/>
              <a:cs typeface="Courier New" pitchFamily="49" charset="0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611560" y="2996952"/>
            <a:ext cx="7704856" cy="16561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/>
          <a:p>
            <a:pPr marL="92075" indent="468313" algn="just">
              <a:spcBef>
                <a:spcPct val="20000"/>
              </a:spcBef>
            </a:pPr>
            <a:r>
              <a:rPr lang="ru-RU" sz="3200" dirty="0" smtClean="0">
                <a:solidFill>
                  <a:srgbClr val="C00000"/>
                </a:solidFill>
                <a:latin typeface="Arbat" pitchFamily="2" charset="0"/>
                <a:cs typeface="Courier New" pitchFamily="49" charset="0"/>
              </a:rPr>
              <a:t>Переменная</a:t>
            </a:r>
            <a:r>
              <a:rPr lang="ru-RU" sz="3200" dirty="0" smtClean="0">
                <a:latin typeface="Arbat" pitchFamily="2" charset="0"/>
                <a:cs typeface="Courier New" pitchFamily="49" charset="0"/>
              </a:rPr>
              <a:t> — это именованная область оперативной памяти, в которой может храниться нужная информация (данные). Способ хранения определяется типом переменной.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bat" pitchFamily="2" charset="0"/>
              <a:ea typeface="+mn-ea"/>
              <a:cs typeface="Courier New" pitchFamily="49" charset="0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611560" y="4869160"/>
            <a:ext cx="7704856" cy="1484784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92500"/>
          </a:bodyPr>
          <a:lstStyle/>
          <a:p>
            <a:pPr marL="92075" indent="468313" algn="just">
              <a:spcBef>
                <a:spcPct val="20000"/>
              </a:spcBef>
            </a:pPr>
            <a:r>
              <a:rPr lang="ru-RU" sz="3200" dirty="0" smtClean="0">
                <a:solidFill>
                  <a:srgbClr val="C00000"/>
                </a:solidFill>
                <a:latin typeface="Arbat" pitchFamily="2" charset="0"/>
                <a:cs typeface="Courier New" pitchFamily="49" charset="0"/>
              </a:rPr>
              <a:t>Константа </a:t>
            </a:r>
            <a:r>
              <a:rPr lang="ru-RU" sz="3200" dirty="0" smtClean="0">
                <a:latin typeface="Arbat" pitchFamily="2" charset="0"/>
                <a:cs typeface="Courier New" pitchFamily="49" charset="0"/>
              </a:rPr>
              <a:t>— это именованное значение, которое остается неизменным на протяжении всего времени выполнения программы.</a:t>
            </a: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Arbat" pitchFamily="2" charset="0"/>
              <a:ea typeface="+mn-ea"/>
              <a:cs typeface="Courier New" pitchFamily="49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Типы данных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988840"/>
            <a:ext cx="7704856" cy="33123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2075" indent="468313" algn="just">
              <a:spcBef>
                <a:spcPts val="120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Использование различных типов данных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Pascal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имеют огромное значение для программирования, так как определяют способы и алгоритмы обработки этих данных. Под типом данных мы будем понимать множество допустимых значений переменных, а также совокупность операций над ними.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Система типов данных Паскаля</a:t>
            </a:r>
          </a:p>
        </p:txBody>
      </p:sp>
      <p:pic>
        <p:nvPicPr>
          <p:cNvPr id="1026" name="Picture 2" descr="D:\Юлия\Семакин_информатика\11 класс_профиль\программирование\htmlconvd-Kpo9GU_html_5bc233c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388" y="1052736"/>
            <a:ext cx="8801100" cy="5467351"/>
          </a:xfrm>
          <a:prstGeom prst="rect">
            <a:avLst/>
          </a:prstGeom>
          <a:noFill/>
          <a:ln>
            <a:solidFill>
              <a:srgbClr val="0033CC"/>
            </a:solidFill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Типы  данных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628800"/>
            <a:ext cx="7920880" cy="453650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4763" indent="527050" algn="just" defTabSz="1076325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простым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относятся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числовые (целые и вещественные) типы, логический, символьный, перечислимый и диапазонный тип.</a:t>
            </a:r>
          </a:p>
          <a:p>
            <a:pPr marL="4763" indent="527050" algn="just" defTabSz="1076325">
              <a:buNone/>
            </a:pP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Перечислимый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тип данных задается перечислением всех значений, которые может принимать переменная данного типа. При описании отдельные значения указываются через запятую, а весь список заключается в круглые скобки.</a:t>
            </a:r>
          </a:p>
          <a:p>
            <a:pPr marL="4763" indent="527050" algn="just" defTabSz="1076325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marL="4763" indent="527050" algn="just" defTabSz="1076325">
              <a:buNone/>
            </a:pP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Mesyac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May,June,July,August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);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Типы данных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340768"/>
            <a:ext cx="7920880" cy="482453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 marL="4763" indent="527050" defTabSz="1076325">
              <a:lnSpc>
                <a:spcPct val="120000"/>
              </a:lnSpc>
              <a:buNone/>
            </a:pP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Структурированные типы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(т.е. имеющие какую-то структуру), образовываются массивами, записями, множествами и файлами.</a:t>
            </a:r>
          </a:p>
          <a:p>
            <a:pPr marL="4763" indent="527050" defTabSz="1076325">
              <a:lnSpc>
                <a:spcPct val="12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 простые типы, кроме вещественного, являются порядковыми. Значения только этих типов могут быть индексами переменных и массивов и параметрами цикла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763" indent="527050" defTabSz="1076325">
              <a:lnSpc>
                <a:spcPct val="120000"/>
              </a:lnSpc>
              <a:buNone/>
            </a:pP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Индекс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это порядковый номер в последовательности. Обычно обозначается символом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Нумерация начинается с единицы. </a:t>
            </a:r>
          </a:p>
          <a:p>
            <a:pPr marL="4763" indent="527050" defTabSz="1076325">
              <a:lnSpc>
                <a:spcPct val="12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Например: В последовательности A,B,C…Z , индексы символов соответственно 1,2,3…26.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Номер слайда 5"/>
          <p:cNvSpPr txBox="1">
            <a:spLocks noGrp="1"/>
          </p:cNvSpPr>
          <p:nvPr/>
        </p:nvSpPr>
        <p:spPr bwMode="auto">
          <a:xfrm>
            <a:off x="6864350" y="1381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4D32423D-5D04-4C22-AC9C-30E5B1F0EB11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2</a:t>
            </a:fld>
            <a:endParaRPr lang="ru-RU" altLang="ru-RU" sz="140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1484313"/>
            <a:ext cx="7993062" cy="906462"/>
          </a:xfrm>
        </p:spPr>
        <p:txBody>
          <a:bodyPr>
            <a:normAutofit fontScale="92500"/>
          </a:bodyPr>
          <a:lstStyle/>
          <a:p>
            <a:pPr marL="0" indent="0" algn="ctr" eaLnBrk="1" hangingPunct="1">
              <a:buFontTx/>
              <a:buNone/>
            </a:pPr>
            <a:r>
              <a:rPr lang="ru-RU" altLang="ru-RU" sz="3600" b="1" smtClean="0"/>
              <a:t>1. Общая характеристика языка Паскаль</a:t>
            </a:r>
          </a:p>
        </p:txBody>
      </p:sp>
    </p:spTree>
    <p:extLst>
      <p:ext uri="{BB962C8B-B14F-4D97-AF65-F5344CB8AC3E}">
        <p14:creationId xmlns:p14="http://schemas.microsoft.com/office/powerpoint/2010/main" val="947634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11430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Типы данных: </a:t>
            </a:r>
            <a:r>
              <a:rPr lang="ru-RU" sz="28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Порядковые целые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0" y="1412776"/>
            <a:ext cx="9144000" cy="3442692"/>
            <a:chOff x="0" y="1714500"/>
            <a:chExt cx="9144000" cy="3442692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 r="45902"/>
            <a:stretch>
              <a:fillRect/>
            </a:stretch>
          </p:blipFill>
          <p:spPr bwMode="auto">
            <a:xfrm>
              <a:off x="0" y="1714500"/>
              <a:ext cx="5364088" cy="3429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2051" name="Picture 3"/>
            <p:cNvPicPr>
              <a:picLocks noChangeAspect="1" noChangeArrowheads="1"/>
            </p:cNvPicPr>
            <p:nvPr/>
          </p:nvPicPr>
          <p:blipFill>
            <a:blip r:embed="rId2" cstate="print"/>
            <a:srcRect l="62346"/>
            <a:stretch>
              <a:fillRect/>
            </a:stretch>
          </p:blipFill>
          <p:spPr bwMode="auto">
            <a:xfrm>
              <a:off x="5410373" y="1728192"/>
              <a:ext cx="3733627" cy="3429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200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Типы данных: 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1. Порядковые целые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836712"/>
            <a:ext cx="8496944" cy="576064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763" indent="260350" defTabSz="1076325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порядковым относятся также </a:t>
            </a: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перечислимый и интервальный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тип.</a:t>
            </a:r>
          </a:p>
          <a:p>
            <a:pPr marL="4763" indent="260350" defTabSz="1076325">
              <a:spcBef>
                <a:spcPts val="0"/>
              </a:spcBef>
              <a:buNone/>
            </a:pP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Перечислимый тип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определяется упорядоченным набором идентификаторов. Значения перечислимого типа занимают 4 байта.</a:t>
            </a:r>
          </a:p>
          <a:p>
            <a:pPr marL="4763" indent="260350" defTabSz="1076325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Например:</a:t>
            </a:r>
          </a:p>
          <a:p>
            <a:pPr marL="4763" indent="260350" defTabSz="1076325">
              <a:spcBef>
                <a:spcPts val="0"/>
              </a:spcBef>
              <a:buNone/>
            </a:pP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type</a:t>
            </a: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763" indent="260350" defTabSz="1076325">
              <a:spcBef>
                <a:spcPts val="0"/>
              </a:spcBef>
              <a:buNone/>
            </a:pP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Season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Winter,Spring,Summer,Autumn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4763" indent="260350" defTabSz="1076325">
              <a:spcBef>
                <a:spcPts val="0"/>
              </a:spcBef>
              <a:buNone/>
            </a:pP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DayOfWeek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(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Mon,Tue,Wed,Thi,Thr,Sat,Sun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4763" indent="260350" defTabSz="1076325">
              <a:spcBef>
                <a:spcPts val="0"/>
              </a:spcBef>
              <a:buNone/>
            </a:pP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763" indent="260350" defTabSz="1076325">
              <a:spcBef>
                <a:spcPts val="0"/>
              </a:spcBef>
              <a:buNone/>
            </a:pPr>
            <a:r>
              <a:rPr lang="ru-RU" sz="20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Интервальный тип 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представляет собой подмножество значений целого, символьного или перечислимого типа и описывается в виде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где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нижняя, </a:t>
            </a:r>
            <a:r>
              <a:rPr lang="ru-RU" sz="2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верхняя граница интервального типа:</a:t>
            </a:r>
          </a:p>
          <a:p>
            <a:pPr marL="4763" indent="260350" defTabSz="1076325">
              <a:spcBef>
                <a:spcPts val="0"/>
              </a:spcBef>
              <a:buNone/>
            </a:pP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</a:t>
            </a:r>
            <a:endParaRPr lang="ru-RU" sz="2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763" indent="260350" defTabSz="1076325">
              <a:spcBef>
                <a:spcPts val="0"/>
              </a:spcBef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a: 0..10;</a:t>
            </a:r>
          </a:p>
          <a:p>
            <a:pPr marL="4763" indent="260350" defTabSz="1076325">
              <a:spcBef>
                <a:spcPts val="0"/>
              </a:spcBef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c: '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a'..'n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';</a:t>
            </a:r>
          </a:p>
          <a:p>
            <a:pPr marL="4763" indent="260350" defTabSz="1076325">
              <a:spcBef>
                <a:spcPts val="0"/>
              </a:spcBef>
              <a:buNone/>
            </a:pP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d: 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Mon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..</a:t>
            </a:r>
            <a:r>
              <a:rPr lang="ru-RU" sz="20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Sat</a:t>
            </a:r>
            <a:r>
              <a:rPr lang="ru-RU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763" indent="260350" defTabSz="1076325">
              <a:spcBef>
                <a:spcPts val="0"/>
              </a:spcBef>
              <a:buNone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Тип, на основе которого строится интервальный тип, называется базовым для этого интервального типа. Значения интервального типа занимают 4 байта.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2008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Типы данных: 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2.Вещественный тип.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052736"/>
            <a:ext cx="7848872" cy="49685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763" indent="438150" defTabSz="1076325"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</a:t>
            </a:r>
            <a:r>
              <a:rPr lang="ru-RU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(числовой вещественный). Значения вещественного типа занимают 8 байт, содержат 15-16 значащих цифр и находятся в диапазоне -1.8∙10308 .. 1.8∙10308. </a:t>
            </a:r>
          </a:p>
          <a:p>
            <a:pPr marL="4763" indent="438150" defTabSz="1076325"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Константы типа </a:t>
            </a:r>
            <a:r>
              <a:rPr lang="ru-RU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можно записывать как в форме с плавающей точкой, так и в экспоненциальной форме:</a:t>
            </a:r>
          </a:p>
          <a:p>
            <a:pPr marL="4763" indent="438150" defTabSz="1076325">
              <a:spcBef>
                <a:spcPts val="120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1.7;</a:t>
            </a:r>
          </a:p>
          <a:p>
            <a:pPr marL="4763" indent="260350" defTabSz="1076325">
              <a:spcBef>
                <a:spcPts val="120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0.013;</a:t>
            </a:r>
          </a:p>
          <a:p>
            <a:pPr marL="4763" indent="260350" defTabSz="1076325">
              <a:spcBef>
                <a:spcPts val="120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2.5e3 (2500);</a:t>
            </a:r>
          </a:p>
          <a:p>
            <a:pPr marL="4763" indent="260350" defTabSz="1076325">
              <a:spcBef>
                <a:spcPts val="1200"/>
              </a:spcBef>
              <a:buNone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1.4e-1 (0.14).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484784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Типы данных: 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3. Логический тип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2204864"/>
            <a:ext cx="7848872" cy="324036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763" indent="438150" defTabSz="1076325"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</a:t>
            </a:r>
            <a:r>
              <a:rPr lang="ru-RU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boolean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(логический). </a:t>
            </a:r>
          </a:p>
          <a:p>
            <a:pPr marL="4763" indent="438150" defTabSz="1076325"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Переменные и константы логического типа занимают 1 байт и могут иметь одно из двух значений, задаваемых константами</a:t>
            </a:r>
          </a:p>
          <a:p>
            <a:pPr marL="4763" indent="438150" defTabSz="1076325">
              <a:spcBef>
                <a:spcPts val="1200"/>
              </a:spcBef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(истина - 1) 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(ложь - 0).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Типы данных: </a:t>
            </a:r>
            <a:r>
              <a:rPr lang="ru-RU" sz="2400" b="1" i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4. Строковый тип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124744"/>
            <a:ext cx="7848872" cy="51125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763" indent="438150" defTabSz="1076325"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</a:t>
            </a:r>
            <a:r>
              <a:rPr lang="ru-RU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string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(строковый). Применяется при использовании текстовых данных в программе, состоит из набора последовательно расположенных символов </a:t>
            </a:r>
            <a:r>
              <a:rPr lang="ru-RU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char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 умолчанию под переменную типа </a:t>
            </a:r>
            <a:r>
              <a:rPr lang="ru-RU" sz="2400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string</a:t>
            </a:r>
            <a:r>
              <a:rPr lang="ru-RU" sz="24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отводится 256 байт, при этом в нулевом байте хранится длина строки. Т.е. строки состоят, не более чем, из 255 символов. Пример описания:</a:t>
            </a:r>
          </a:p>
          <a:p>
            <a:pPr marL="4763" indent="438150" defTabSz="1076325">
              <a:spcBef>
                <a:spcPts val="1200"/>
              </a:spcBef>
              <a:buNone/>
            </a:pP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s: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string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4763" indent="438150" defTabSz="1076325"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Можно явно указать количество символов для переменной в [ ]. Например: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s: </a:t>
            </a:r>
            <a:r>
              <a:rPr lang="ru-RU" sz="2400" i="1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string</a:t>
            </a: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[50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];</a:t>
            </a:r>
          </a:p>
          <a:p>
            <a:pPr marL="4763" indent="438150" defTabSz="1076325"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данном случае под переменную выделяется 50 символов.</a:t>
            </a:r>
            <a:endParaRPr lang="ru-RU" sz="24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Выражения, операнды и операции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340768"/>
            <a:ext cx="8208912" cy="511256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92075" indent="468313">
              <a:lnSpc>
                <a:spcPct val="11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алгоритмах программ участвуют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выражения</a:t>
            </a: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2075" indent="468313">
              <a:lnSpc>
                <a:spcPct val="110000"/>
              </a:lnSpc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Простыми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выражениями являются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переменные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константы</a:t>
            </a: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92075" indent="468313">
              <a:lnSpc>
                <a:spcPct val="11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Сложные выражения строятся из более простых с использованием операций, скобок, вызовов функций, процедур, индексов и приведений типов.</a:t>
            </a:r>
          </a:p>
          <a:p>
            <a:pPr marL="92075" indent="468313">
              <a:lnSpc>
                <a:spcPct val="11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Данные, к которым применяются операции, называются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операндами.</a:t>
            </a:r>
          </a:p>
          <a:p>
            <a:pPr marL="92075" indent="468313">
              <a:lnSpc>
                <a:spcPct val="110000"/>
              </a:lnSpc>
              <a:buNone/>
            </a:pP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Операциями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ЯП называются действия над данными (операндами).</a:t>
            </a:r>
          </a:p>
          <a:p>
            <a:pPr marL="92075" indent="468313">
              <a:lnSpc>
                <a:spcPct val="110000"/>
              </a:lnSpc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Pascal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ABC имеются следующие операции: @,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^, *, /,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div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shr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+, -,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xor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=, &gt;, &lt;, &lt;&gt;, &lt;= , &gt;=.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Арифметические операции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400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85000" lnSpcReduction="10000"/>
          </a:bodyPr>
          <a:lstStyle/>
          <a:p>
            <a:pPr marL="92075" indent="468313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 арифметическим относятся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бинарные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(применяемые к двум операндам) операции </a:t>
            </a:r>
            <a:r>
              <a:rPr lang="ru-RU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- * /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вещественных и целых чисел, бинарные операции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div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целых чисел и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унарные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(применяемые к одному операнду) операции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+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для вещественных и целых чисел.</a:t>
            </a:r>
          </a:p>
          <a:p>
            <a:pPr marL="92075" indent="468313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Выражение, имеющее числовой тип, называется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арифметическим.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Тип арифметического выражения определяется по следующему правилу: если все операнды целые и в выражении отсутствует операция деления /, то выражение имеет тип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integer</a:t>
            </a:r>
            <a:r>
              <a:rPr lang="ru-RU" sz="2800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противном случае выражение имеет тип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92075" indent="468313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Например, если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имеет тип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byte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имеет тип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word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то выражения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b+c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, b-с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имеют тип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integer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а выражение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тип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real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Арифметические операции: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DIV 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MOD.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1052736"/>
            <a:ext cx="8208912" cy="5400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92075" indent="468313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Операции  целочисленного деления и нахождения остатка от деления. Применяются они для данных типа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integer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При выполнении целочисленного деления (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операция DIV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остаток от деления отбрасывается.</a:t>
            </a:r>
          </a:p>
          <a:p>
            <a:pPr marL="92075" indent="468313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Например, 12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div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4 = 3; 19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div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5 = 3; 136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div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10 = 13, 27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div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10 = 2.</a:t>
            </a:r>
          </a:p>
          <a:p>
            <a:pPr marL="92075" indent="468313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помощью 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операции MOD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можно найти остаток от деления одного целого числа на другое.</a:t>
            </a:r>
          </a:p>
          <a:p>
            <a:pPr marL="92075" indent="468313">
              <a:lnSpc>
                <a:spcPct val="110000"/>
              </a:lnSpc>
              <a:spcBef>
                <a:spcPts val="600"/>
              </a:spcBef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Например: 12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3 = 0; 19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5 = 4; 136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10 = 6, 27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mod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10 = 7.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Стандартные функции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46085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2075" indent="468313" algn="just">
              <a:spcBef>
                <a:spcPts val="600"/>
              </a:spcBef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Функция</a:t>
            </a: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— это последовательность инструкций, имеющая имя и результат.</a:t>
            </a:r>
          </a:p>
          <a:p>
            <a:pPr marL="92075" indent="468313" algn="just">
              <a:spcBef>
                <a:spcPts val="60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Значение функции (результат) связано с ее именем, поэтому имена функций можно использовать в выражениях. Выполнение инструкций функции происходит при вычислении значений выражений, в которых имя функции используется в качестве операнда.</a:t>
            </a:r>
          </a:p>
          <a:p>
            <a:pPr marL="92075" indent="468313" algn="just">
              <a:spcBef>
                <a:spcPts val="60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Процесс перехода к инструкциям функции называется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вызовом функции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или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обращением к функции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. Процесс перехода от инструкций функции к инструкциям программы, вызвавшей функцию, называется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возвратом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из функции.</a:t>
            </a:r>
          </a:p>
          <a:p>
            <a:pPr marL="92075" indent="468313">
              <a:lnSpc>
                <a:spcPct val="110000"/>
              </a:lnSpc>
              <a:spcBef>
                <a:spcPts val="60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Стандартные функции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340768"/>
            <a:ext cx="8280920" cy="46085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2075" indent="468313" algn="just">
              <a:spcBef>
                <a:spcPts val="6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общем виде инструкция обращения к функции выглядит так:</a:t>
            </a:r>
          </a:p>
          <a:p>
            <a:pPr marL="92075" indent="468313" algn="ctr">
              <a:spcBef>
                <a:spcPts val="600"/>
              </a:spcBef>
              <a:buNone/>
            </a:pPr>
            <a:r>
              <a:rPr lang="ru-RU" sz="24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Переменная : = Функция (Параметры)</a:t>
            </a:r>
          </a:p>
          <a:p>
            <a:pPr marL="92075" indent="468313" algn="just">
              <a:spcBef>
                <a:spcPts val="6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где  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переменная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— имя переменной, которой надо присвоить значение, вычисляемое функцией.</a:t>
            </a:r>
          </a:p>
          <a:p>
            <a:pPr marL="92075" indent="468313" algn="just">
              <a:spcBef>
                <a:spcPts val="600"/>
              </a:spcBef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функция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— имя функции, значение которой надо присвоить переменной;</a:t>
            </a:r>
          </a:p>
          <a:p>
            <a:pPr marL="92075" indent="468313" algn="just">
              <a:spcBef>
                <a:spcPts val="600"/>
              </a:spcBef>
              <a:buNone/>
            </a:pP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параметры 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— список параметров, которые используются для вычисления значения функции. В качестве параметров обычно используют переменные программы или выражения.</a:t>
            </a:r>
          </a:p>
          <a:p>
            <a:pPr marL="92075" indent="468313">
              <a:lnSpc>
                <a:spcPct val="110000"/>
              </a:lnSpc>
              <a:spcBef>
                <a:spcPts val="60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Номер слайда 3"/>
          <p:cNvSpPr txBox="1">
            <a:spLocks noGrp="1"/>
          </p:cNvSpPr>
          <p:nvPr/>
        </p:nvSpPr>
        <p:spPr bwMode="auto">
          <a:xfrm>
            <a:off x="6864350" y="1381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D199C97-E114-4BCD-B2E9-A69EB40061D7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3</a:t>
            </a:fld>
            <a:endParaRPr lang="ru-RU" altLang="ru-RU" sz="1400"/>
          </a:p>
        </p:txBody>
      </p:sp>
      <p:sp>
        <p:nvSpPr>
          <p:cNvPr id="512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5124" name="Text Box 3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3000" b="1"/>
              <a:t>Языки программирования</a:t>
            </a:r>
          </a:p>
        </p:txBody>
      </p:sp>
      <p:sp>
        <p:nvSpPr>
          <p:cNvPr id="7174" name="Rectangle 4"/>
          <p:cNvSpPr>
            <a:spLocks noChangeArrowheads="1"/>
          </p:cNvSpPr>
          <p:nvPr/>
        </p:nvSpPr>
        <p:spPr bwMode="auto">
          <a:xfrm>
            <a:off x="179388" y="836613"/>
            <a:ext cx="8785225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42913" indent="-442913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965200" indent="-34290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87313" indent="536575" eaLnBrk="1" hangingPunct="1">
              <a:defRPr/>
            </a:pPr>
            <a:r>
              <a:rPr lang="ru-RU" altLang="ru-RU" sz="2400" dirty="0" smtClean="0"/>
              <a:t>Язык Паскаль был разработан швейцарским профессором </a:t>
            </a:r>
            <a:r>
              <a:rPr lang="ru-RU" altLang="ru-RU" sz="2400" dirty="0" err="1" smtClean="0"/>
              <a:t>Никласом</a:t>
            </a:r>
            <a:r>
              <a:rPr lang="ru-RU" altLang="ru-RU" sz="2400" dirty="0" smtClean="0"/>
              <a:t> Виртом в 1969 году для обучения программированию. </a:t>
            </a:r>
          </a:p>
          <a:p>
            <a:pPr eaLnBrk="1" hangingPunct="1">
              <a:defRPr/>
            </a:pPr>
            <a:r>
              <a:rPr lang="ru-RU" altLang="ru-RU" sz="2400" dirty="0" smtClean="0"/>
              <a:t> </a:t>
            </a:r>
            <a:endParaRPr lang="ru-RU" altLang="ru-RU" sz="2200" dirty="0" smtClean="0"/>
          </a:p>
        </p:txBody>
      </p:sp>
    </p:spTree>
    <p:extLst>
      <p:ext uri="{BB962C8B-B14F-4D97-AF65-F5344CB8AC3E}">
        <p14:creationId xmlns:p14="http://schemas.microsoft.com/office/powerpoint/2010/main" val="224398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Стандартные функции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46085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Следует обратить внимание на то, что:</a:t>
            </a: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каждая функция возвращает значение определенного типа, поэтому тип возвращаемого значения или, как говорят, тип функции должен совпадать с типом переменной, которой присваивается значение функции;</a:t>
            </a: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Font typeface="Wingdings" pitchFamily="2" charset="2"/>
              <a:buChar char="ü"/>
            </a:pPr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тип и количество параметров для каждой конкретной функции строго определены.</a:t>
            </a:r>
          </a:p>
          <a:p>
            <a:pPr marL="92075" indent="468313">
              <a:lnSpc>
                <a:spcPct val="110000"/>
              </a:lnSpc>
              <a:spcBef>
                <a:spcPts val="60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Стандартные функции</a:t>
            </a:r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 r="3348"/>
          <a:stretch>
            <a:fillRect/>
          </a:stretch>
        </p:blipFill>
        <p:spPr bwMode="auto">
          <a:xfrm>
            <a:off x="251519" y="836712"/>
            <a:ext cx="8586557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Стандартные функции</a:t>
            </a: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1844824"/>
            <a:ext cx="8663463" cy="4104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Стандартные функции</a:t>
            </a: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7" y="1052736"/>
            <a:ext cx="8647753" cy="54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Запись арифметических выражений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47525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Операции выполняются слева направо с соблюдением приоритета (в порядке убывания):</a:t>
            </a: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Все символы пишутся в одну строку на одном уровне. Проставляются ВСЕ знаки операций.</a:t>
            </a: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 допускаются два следующих подряд знака операций. (А+(-В), но не А+-В)</a:t>
            </a: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Несколько записанных подряд операций одинакового приоритета выполняются последовательно слева направо.</a:t>
            </a: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Часть выражения, заключенная в скобки, вычисляется в первую очередь.</a:t>
            </a: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AutoNum type="arabicPeriod"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431800" algn="just"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latin typeface="Times New Roman"/>
              <a:ea typeface="Calibri"/>
            </a:endParaRP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Запись арифметических выражений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71600" y="1628800"/>
          <a:ext cx="7200800" cy="3813765"/>
        </p:xfrm>
        <a:graphic>
          <a:graphicData uri="http://schemas.openxmlformats.org/drawingml/2006/table">
            <a:tbl>
              <a:tblPr/>
              <a:tblGrid>
                <a:gridCol w="2154410"/>
                <a:gridCol w="5046390"/>
              </a:tblGrid>
              <a:tr h="762753">
                <a:tc>
                  <a:txBody>
                    <a:bodyPr/>
                    <a:lstStyle/>
                    <a:p>
                      <a:pPr indent="431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Приоритет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31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Операция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753">
                <a:tc>
                  <a:txBody>
                    <a:bodyPr/>
                    <a:lstStyle/>
                    <a:p>
                      <a:pPr indent="431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31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 err="1">
                          <a:latin typeface="Times New Roman"/>
                          <a:ea typeface="Calibri"/>
                          <a:cs typeface="Times New Roman"/>
                        </a:rPr>
                        <a:t>not</a:t>
                      </a: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,  @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753">
                <a:tc>
                  <a:txBody>
                    <a:bodyPr/>
                    <a:lstStyle/>
                    <a:p>
                      <a:pPr indent="431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31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*,  /,  div,  mod,  and,  </a:t>
                      </a:r>
                      <a:r>
                        <a:rPr lang="en-US" sz="2400" b="1" dirty="0" err="1">
                          <a:latin typeface="Times New Roman"/>
                          <a:ea typeface="Calibri"/>
                          <a:cs typeface="Times New Roman"/>
                        </a:rPr>
                        <a:t>shl</a:t>
                      </a:r>
                      <a:r>
                        <a:rPr lang="en-US" sz="2400" b="1" dirty="0">
                          <a:latin typeface="Times New Roman"/>
                          <a:ea typeface="Calibri"/>
                          <a:cs typeface="Times New Roman"/>
                        </a:rPr>
                        <a:t>,  </a:t>
                      </a:r>
                      <a:r>
                        <a:rPr lang="en-US" sz="2400" b="1" dirty="0" err="1">
                          <a:latin typeface="Times New Roman"/>
                          <a:ea typeface="Calibri"/>
                          <a:cs typeface="Times New Roman"/>
                        </a:rPr>
                        <a:t>shr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753">
                <a:tc>
                  <a:txBody>
                    <a:bodyPr/>
                    <a:lstStyle/>
                    <a:p>
                      <a:pPr indent="431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31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+,  -  , </a:t>
                      </a: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ru-RU" sz="2400" b="1" dirty="0" err="1">
                          <a:latin typeface="Times New Roman"/>
                          <a:ea typeface="Calibri"/>
                          <a:cs typeface="Times New Roman"/>
                        </a:rPr>
                        <a:t>or</a:t>
                      </a:r>
                      <a:r>
                        <a:rPr lang="ru-RU" sz="2400" b="1" dirty="0">
                          <a:latin typeface="Times New Roman"/>
                          <a:ea typeface="Calibri"/>
                          <a:cs typeface="Times New Roman"/>
                        </a:rPr>
                        <a:t>,  </a:t>
                      </a:r>
                      <a:r>
                        <a:rPr lang="ru-RU" sz="2400" b="1" dirty="0" err="1">
                          <a:latin typeface="Times New Roman"/>
                          <a:ea typeface="Calibri"/>
                          <a:cs typeface="Times New Roman"/>
                        </a:rPr>
                        <a:t>xor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2753">
                <a:tc>
                  <a:txBody>
                    <a:bodyPr/>
                    <a:lstStyle/>
                    <a:p>
                      <a:pPr indent="431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318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>
                          <a:latin typeface="Times New Roman"/>
                          <a:ea typeface="Calibri"/>
                          <a:cs typeface="Times New Roman"/>
                        </a:rPr>
                        <a:t>=,  &lt;&gt;,  &gt;,  &gt;=,  &lt;,  :=, </a:t>
                      </a:r>
                      <a:r>
                        <a:rPr lang="ru-RU" sz="2400" b="1" dirty="0" err="1">
                          <a:latin typeface="Times New Roman"/>
                          <a:ea typeface="Calibri"/>
                          <a:cs typeface="Times New Roman"/>
                        </a:rPr>
                        <a:t>in</a:t>
                      </a:r>
                      <a:endParaRPr lang="ru-RU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9525" marR="9525" marT="9525" marB="952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908720"/>
            <a:ext cx="7776864" cy="554461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175" indent="431800" algn="just">
              <a:lnSpc>
                <a:spcPct val="115000"/>
              </a:lnSpc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/>
                <a:ea typeface="Calibri"/>
              </a:rPr>
              <a:t>Задание 1.</a:t>
            </a:r>
          </a:p>
          <a:p>
            <a:pPr marL="3175" indent="431800" algn="just">
              <a:lnSpc>
                <a:spcPct val="115000"/>
              </a:lnSpc>
              <a:buNone/>
            </a:pPr>
            <a:r>
              <a:rPr lang="ru-RU" sz="2800" dirty="0" smtClean="0">
                <a:latin typeface="Times New Roman"/>
                <a:ea typeface="Calibri"/>
              </a:rPr>
              <a:t>Переведите выражение из линейной записи в обычную.</a:t>
            </a:r>
          </a:p>
          <a:p>
            <a:pPr marL="3175" indent="431800" algn="just">
              <a:lnSpc>
                <a:spcPct val="115000"/>
              </a:lnSpc>
              <a:buNone/>
            </a:pPr>
            <a:r>
              <a:rPr lang="ru-RU" sz="2800" dirty="0" err="1" smtClean="0">
                <a:latin typeface="Times New Roman"/>
                <a:ea typeface="Calibri"/>
              </a:rPr>
              <a:t>sqrt</a:t>
            </a:r>
            <a:r>
              <a:rPr lang="ru-RU" sz="2800" dirty="0" smtClean="0">
                <a:latin typeface="Times New Roman"/>
                <a:ea typeface="Calibri"/>
              </a:rPr>
              <a:t>(0.5*</a:t>
            </a:r>
            <a:r>
              <a:rPr lang="ru-RU" sz="2800" dirty="0" err="1" smtClean="0">
                <a:latin typeface="Times New Roman"/>
                <a:ea typeface="Calibri"/>
              </a:rPr>
              <a:t>sin</a:t>
            </a:r>
            <a:r>
              <a:rPr lang="ru-RU" sz="2800" dirty="0" smtClean="0">
                <a:latin typeface="Times New Roman"/>
                <a:ea typeface="Calibri"/>
              </a:rPr>
              <a:t>(</a:t>
            </a:r>
            <a:r>
              <a:rPr lang="ru-RU" sz="2800" dirty="0" err="1" smtClean="0">
                <a:latin typeface="Times New Roman"/>
                <a:ea typeface="Calibri"/>
              </a:rPr>
              <a:t>x+y</a:t>
            </a:r>
            <a:r>
              <a:rPr lang="ru-RU" sz="2800" dirty="0" smtClean="0">
                <a:latin typeface="Times New Roman"/>
                <a:ea typeface="Calibri"/>
              </a:rPr>
              <a:t>)+2*</a:t>
            </a:r>
            <a:r>
              <a:rPr lang="ru-RU" sz="2800" dirty="0" err="1" smtClean="0">
                <a:latin typeface="Times New Roman"/>
                <a:ea typeface="Calibri"/>
              </a:rPr>
              <a:t>a</a:t>
            </a:r>
            <a:r>
              <a:rPr lang="ru-RU" sz="2800" dirty="0" smtClean="0">
                <a:latin typeface="Times New Roman"/>
                <a:ea typeface="Calibri"/>
              </a:rPr>
              <a:t>)/0.2*</a:t>
            </a:r>
            <a:r>
              <a:rPr lang="ru-RU" sz="2800" dirty="0" err="1" smtClean="0">
                <a:latin typeface="Times New Roman"/>
                <a:ea typeface="Calibri"/>
              </a:rPr>
              <a:t>sqr</a:t>
            </a:r>
            <a:r>
              <a:rPr lang="ru-RU" sz="2800" dirty="0" smtClean="0">
                <a:latin typeface="Times New Roman"/>
                <a:ea typeface="Calibri"/>
              </a:rPr>
              <a:t>(</a:t>
            </a:r>
            <a:r>
              <a:rPr lang="ru-RU" sz="2800" dirty="0" err="1" smtClean="0">
                <a:latin typeface="Times New Roman"/>
                <a:ea typeface="Calibri"/>
              </a:rPr>
              <a:t>c</a:t>
            </a:r>
            <a:r>
              <a:rPr lang="ru-RU" sz="2800" dirty="0" smtClean="0">
                <a:latin typeface="Times New Roman"/>
                <a:ea typeface="Calibri"/>
              </a:rPr>
              <a:t>)-</a:t>
            </a:r>
            <a:r>
              <a:rPr lang="ru-RU" sz="2800" dirty="0" err="1" smtClean="0">
                <a:latin typeface="Times New Roman"/>
                <a:ea typeface="Calibri"/>
              </a:rPr>
              <a:t>abs</a:t>
            </a:r>
            <a:r>
              <a:rPr lang="ru-RU" sz="2800" dirty="0" smtClean="0">
                <a:latin typeface="Times New Roman"/>
                <a:ea typeface="Calibri"/>
              </a:rPr>
              <a:t>(</a:t>
            </a:r>
            <a:r>
              <a:rPr lang="ru-RU" sz="2800" dirty="0" err="1" smtClean="0">
                <a:latin typeface="Times New Roman"/>
                <a:ea typeface="Calibri"/>
              </a:rPr>
              <a:t>x-y</a:t>
            </a:r>
            <a:r>
              <a:rPr lang="ru-RU" sz="2800" dirty="0" smtClean="0">
                <a:latin typeface="Times New Roman"/>
                <a:ea typeface="Calibri"/>
              </a:rPr>
              <a:t>)</a:t>
            </a:r>
          </a:p>
          <a:p>
            <a:pPr marL="3175" indent="431800" algn="just">
              <a:lnSpc>
                <a:spcPct val="115000"/>
              </a:lnSpc>
              <a:buNone/>
            </a:pPr>
            <a:r>
              <a:rPr lang="ru-RU" sz="2800" dirty="0" smtClean="0">
                <a:solidFill>
                  <a:srgbClr val="C00000"/>
                </a:solidFill>
                <a:latin typeface="Times New Roman"/>
                <a:ea typeface="Calibri"/>
              </a:rPr>
              <a:t>Задание 2.</a:t>
            </a:r>
          </a:p>
          <a:p>
            <a:pPr marL="3175" indent="431800" algn="just">
              <a:lnSpc>
                <a:spcPct val="115000"/>
              </a:lnSpc>
              <a:buNone/>
            </a:pPr>
            <a:r>
              <a:rPr lang="ru-RU" sz="2800" dirty="0" smtClean="0">
                <a:latin typeface="Times New Roman"/>
                <a:ea typeface="Calibri"/>
              </a:rPr>
              <a:t>Запишите математическое выражение в одну строку на языке программирования.</a:t>
            </a:r>
          </a:p>
          <a:p>
            <a:pPr marL="3175" indent="431800" algn="just">
              <a:lnSpc>
                <a:spcPct val="115000"/>
              </a:lnSpc>
              <a:buNone/>
            </a:pPr>
            <a:endParaRPr lang="ru-RU" sz="2800" dirty="0" smtClean="0">
              <a:latin typeface="Times New Roman"/>
              <a:ea typeface="Calibri"/>
            </a:endParaRPr>
          </a:p>
          <a:p>
            <a:pPr marL="3175" indent="431800" algn="just">
              <a:lnSpc>
                <a:spcPct val="115000"/>
              </a:lnSpc>
              <a:buNone/>
            </a:pPr>
            <a:endParaRPr lang="ru-RU" sz="2800" dirty="0" smtClean="0">
              <a:latin typeface="Times New Roman"/>
              <a:ea typeface="Calibri"/>
            </a:endParaRP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D:\Юлия\Семакин_информатика\11 класс_профиль\12ebc3331be3a7db5dd4a216f6a33379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800" y="4725144"/>
            <a:ext cx="3744416" cy="1536726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Логические (булевы) операции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988840"/>
            <a:ext cx="7704856" cy="295232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 логическим относятся бинарные операции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xor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а также унарная операция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Эти операции выполняются с использованием операндов типа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boolean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возвращают значение типа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boolean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Выражение, имеющее тип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boolean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называется логическим (булевым).</a:t>
            </a:r>
          </a:p>
          <a:p>
            <a:pPr indent="431800" algn="just">
              <a:lnSpc>
                <a:spcPct val="115000"/>
              </a:lnSpc>
              <a:spcAft>
                <a:spcPts val="0"/>
              </a:spcAft>
            </a:pPr>
            <a:endParaRPr lang="ru-RU" sz="2800" dirty="0" smtClean="0">
              <a:latin typeface="Times New Roman"/>
              <a:ea typeface="Calibri"/>
            </a:endParaRP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Логические (булевы) операции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12776"/>
            <a:ext cx="7704856" cy="46085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Операция </a:t>
            </a:r>
            <a:r>
              <a:rPr lang="en-US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конъюнкция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(логическое умножение, пересечение, &amp;, ^, "и").</a:t>
            </a: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Выражение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 &amp; b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дает значение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rue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только в том случае, если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значения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остальных случаях –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false:</a:t>
            </a:r>
          </a:p>
          <a:p>
            <a:pPr marL="92075" indent="468313" algn="ctr">
              <a:lnSpc>
                <a:spcPct val="114000"/>
              </a:lnSpc>
              <a:spcBef>
                <a:spcPts val="1200"/>
              </a:spcBef>
              <a:buNone/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true 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true = true</a:t>
            </a:r>
          </a:p>
          <a:p>
            <a:pPr marL="92075" indent="468313" algn="ctr">
              <a:lnSpc>
                <a:spcPct val="114000"/>
              </a:lnSpc>
              <a:spcBef>
                <a:spcPts val="1200"/>
              </a:spcBef>
              <a:buNone/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true 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&amp;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false = false</a:t>
            </a:r>
          </a:p>
          <a:p>
            <a:pPr marL="92075" indent="468313" algn="ctr">
              <a:lnSpc>
                <a:spcPct val="114000"/>
              </a:lnSpc>
              <a:spcBef>
                <a:spcPts val="1200"/>
              </a:spcBef>
              <a:buNone/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^ 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false = false</a:t>
            </a:r>
            <a:endParaRPr lang="ru-RU" sz="2800" dirty="0" smtClean="0">
              <a:solidFill>
                <a:srgbClr val="000066"/>
              </a:solidFill>
              <a:latin typeface="Times New Roman"/>
              <a:ea typeface="Calibri"/>
            </a:endParaRP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Логические (булевы) операции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412776"/>
            <a:ext cx="7704856" cy="460851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Операция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дизъюнкция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(логическое сложение, объединение, +,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"или").</a:t>
            </a: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Выражение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дает значение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том и только в том случае, если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имеют значения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остальных случаях – результат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2075" indent="468313" algn="ctr">
              <a:lnSpc>
                <a:spcPct val="114000"/>
              </a:lnSpc>
              <a:spcBef>
                <a:spcPts val="1200"/>
              </a:spcBef>
              <a:buNone/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rue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endParaRPr lang="ru-RU" sz="24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075" indent="468313" algn="ctr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endParaRPr lang="ru-RU" sz="24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075" indent="468313" algn="ctr">
              <a:lnSpc>
                <a:spcPct val="114000"/>
              </a:lnSpc>
              <a:spcBef>
                <a:spcPts val="1200"/>
              </a:spcBef>
              <a:buNone/>
            </a:pP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alse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v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  <a:endParaRPr lang="ru-RU" sz="28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Номер слайда 5"/>
          <p:cNvSpPr txBox="1">
            <a:spLocks noGrp="1"/>
          </p:cNvSpPr>
          <p:nvPr/>
        </p:nvSpPr>
        <p:spPr bwMode="auto">
          <a:xfrm>
            <a:off x="6864350" y="1381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EAD6E27-24B1-4A52-9E55-2E201D2608F3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4</a:t>
            </a:fld>
            <a:endParaRPr lang="ru-RU" altLang="ru-RU" sz="140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468313" y="1484313"/>
            <a:ext cx="7993062" cy="906462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ru-RU" altLang="ru-RU" sz="3600" b="1" smtClean="0"/>
              <a:t>2. Основные понятия языка Паскаль</a:t>
            </a:r>
          </a:p>
        </p:txBody>
      </p:sp>
    </p:spTree>
    <p:extLst>
      <p:ext uri="{BB962C8B-B14F-4D97-AF65-F5344CB8AC3E}">
        <p14:creationId xmlns:p14="http://schemas.microsoft.com/office/powerpoint/2010/main" val="142904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Логические (булевы) операции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988840"/>
            <a:ext cx="7704856" cy="345638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Операция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– инверсия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(логическое отрицание , ¬, − , операция "не").</a:t>
            </a: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Выражение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имеет значение, противоположное значению a:</a:t>
            </a:r>
          </a:p>
          <a:p>
            <a:pPr marL="92075" indent="468313" algn="ctr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  <a:endParaRPr lang="ru-RU" sz="2400" dirty="0" smtClean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075" indent="468313" algn="ctr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¬ </a:t>
            </a:r>
            <a:r>
              <a:rPr lang="en-US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false</a:t>
            </a:r>
            <a:r>
              <a:rPr lang="ru-RU" sz="24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ru-RU" sz="2400" dirty="0" err="1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true</a:t>
            </a:r>
            <a:endParaRPr lang="ru-RU" sz="2800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Операторы языка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Pascal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83568" y="1124744"/>
            <a:ext cx="7704856" cy="54006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результате выполнения </a:t>
            </a:r>
            <a:r>
              <a:rPr lang="ru-RU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оператора присваивания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значение переменной становится равным  значению заданного выражения.</a:t>
            </a:r>
          </a:p>
          <a:p>
            <a:pPr marL="92075" indent="468313" algn="ctr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Имя_переменной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:= Выражение;</a:t>
            </a: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Символ := означает операцию присваивания. Выражение может содержать константы, переменные, вызовы функций, знаки операций и скобки.</a:t>
            </a:r>
          </a:p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Инструкция присваивания выполняется следующим образом: сначала вычисляется результат выражения, находящегося справа от символа присваивания, затем вычисленное значение записывается в переменную, имя которой стоит слева от символа присваивания.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Задания </a:t>
            </a:r>
            <a:endParaRPr lang="en-US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51845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175" indent="261938" algn="just">
              <a:spcBef>
                <a:spcPts val="0"/>
              </a:spcBef>
              <a:buFont typeface="+mj-lt"/>
              <a:buAutoNum type="arabicPeriod"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программе объявлены переменные:</a:t>
            </a:r>
          </a:p>
          <a:p>
            <a:pPr marL="92075" indent="468313">
              <a:spcBef>
                <a:spcPts val="0"/>
              </a:spcBef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integer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92075" indent="468313">
              <a:spcBef>
                <a:spcPts val="0"/>
              </a:spcBef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m,n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 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92075" indent="468313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Определите тип следующего выражения:</a:t>
            </a:r>
          </a:p>
          <a:p>
            <a:pPr marL="92075" indent="468313" algn="just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2*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075" indent="468313" algn="just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nteger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ли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075" indent="468313" algn="just">
              <a:spcBef>
                <a:spcPts val="0"/>
              </a:spcBef>
              <a:buNone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075" indent="-3175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В программе объявлены переменные:</a:t>
            </a:r>
          </a:p>
          <a:p>
            <a:pPr marL="636588" indent="-3175">
              <a:spcBef>
                <a:spcPts val="0"/>
              </a:spcBef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integer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m,n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 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636588" indent="-3175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Определите тип следующего выражения</a:t>
            </a:r>
          </a:p>
          <a:p>
            <a:pPr marL="636588" indent="-3175">
              <a:spcBef>
                <a:spcPts val="0"/>
              </a:spcBef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/4+(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a+c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636588" indent="-3175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nteger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075" indent="-3175">
              <a:spcBef>
                <a:spcPts val="0"/>
              </a:spcBef>
              <a:buNone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Задания </a:t>
            </a:r>
            <a:endParaRPr lang="en-US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518457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175" indent="85725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В программе объявлены переменные:</a:t>
            </a:r>
          </a:p>
          <a:p>
            <a:pPr marL="533400" indent="261938">
              <a:spcBef>
                <a:spcPts val="0"/>
              </a:spcBef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integer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33400" indent="261938">
              <a:spcBef>
                <a:spcPts val="0"/>
              </a:spcBef>
              <a:buNone/>
            </a:pP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m,n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 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533400" indent="261938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Определите тип следующего выражения</a:t>
            </a:r>
          </a:p>
          <a:p>
            <a:pPr marL="533400" indent="261938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a+b+c+m+n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)*6</a:t>
            </a:r>
          </a:p>
          <a:p>
            <a:pPr marL="533400" indent="261938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nteger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ru-RU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075" indent="468313" algn="just">
              <a:spcBef>
                <a:spcPts val="0"/>
              </a:spcBef>
              <a:buNone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075" indent="-3175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 . В программе объявлены переменные:</a:t>
            </a:r>
          </a:p>
          <a:p>
            <a:pPr marL="636588" indent="-3175">
              <a:spcBef>
                <a:spcPts val="0"/>
              </a:spcBef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a,b,c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integer;</a:t>
            </a:r>
            <a:b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m,n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  real;</a:t>
            </a:r>
          </a:p>
          <a:p>
            <a:pPr marL="636588" indent="-3175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Определите тип следующего выражения</a:t>
            </a:r>
          </a:p>
          <a:p>
            <a:pPr marL="636588" indent="-3175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a+2+c*m</a:t>
            </a:r>
          </a:p>
          <a:p>
            <a:pPr marL="636588" indent="-3175">
              <a:spcBef>
                <a:spcPts val="0"/>
              </a:spcBef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Integer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или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real</a:t>
            </a:r>
          </a:p>
          <a:p>
            <a:pPr marL="92075" indent="-3175">
              <a:spcBef>
                <a:spcPts val="0"/>
              </a:spcBef>
              <a:buNone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Задания </a:t>
            </a:r>
            <a:endParaRPr lang="en-US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6" y="1340768"/>
            <a:ext cx="7704856" cy="4464496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175" indent="85725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   Какое значение получит переменная Х в результате выполнения оператора присваивания?</a:t>
            </a:r>
          </a:p>
          <a:p>
            <a:pPr marL="1433513" indent="85725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Х:=5;</a:t>
            </a:r>
          </a:p>
          <a:p>
            <a:pPr marL="1433513" indent="85725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Х:=Х*Х;</a:t>
            </a:r>
          </a:p>
          <a:p>
            <a:pPr marL="1433513" indent="85725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Х:=Х+1;</a:t>
            </a:r>
          </a:p>
          <a:p>
            <a:pPr marL="92075" indent="468313" algn="just">
              <a:spcBef>
                <a:spcPts val="0"/>
              </a:spcBef>
              <a:buNone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92075" indent="-3175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Какое значение получит переменная Х в результате выполнения оператора присваивания?</a:t>
            </a:r>
          </a:p>
          <a:p>
            <a:pPr marL="1608138" indent="-1519238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В:=5;</a:t>
            </a:r>
          </a:p>
          <a:p>
            <a:pPr marL="1608138" indent="-1519238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Х:=-3*В;</a:t>
            </a:r>
          </a:p>
          <a:p>
            <a:pPr marL="1608138" indent="-1519238">
              <a:spcBef>
                <a:spcPts val="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Х:=5-Х</a:t>
            </a:r>
          </a:p>
          <a:p>
            <a:pPr marL="92075" indent="-3175">
              <a:spcBef>
                <a:spcPts val="0"/>
              </a:spcBef>
              <a:buNone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Операторы языка </a:t>
            </a:r>
            <a:r>
              <a:rPr lang="en-US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Pascal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27584" y="2132856"/>
            <a:ext cx="7704856" cy="1872208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92075" indent="468313" algn="just">
              <a:lnSpc>
                <a:spcPct val="114000"/>
              </a:lnSpc>
              <a:spcBef>
                <a:spcPts val="1200"/>
              </a:spcBef>
              <a:buNone/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Паскале  ввод и вывод данных выполняется с помощью оператора вызова стандартных процедур.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для ввода;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24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ru-RU" sz="2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для вывода.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Процедура ввода данных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readln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136904" cy="49685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2075" indent="468313" algn="just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Синтаксис вызова процедуры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2075" indent="468313" algn="ctr">
              <a:spcBef>
                <a:spcPts val="600"/>
              </a:spcBef>
              <a:buNone/>
            </a:pPr>
            <a:r>
              <a:rPr lang="ru-RU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список_переменных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92075" indent="468313" algn="just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Список переменных состоит из одного или более имен переменных. Если имен переменных несколько, то они разделяются запятыми. Константы при наборе разделяются пробелом.</a:t>
            </a:r>
          </a:p>
          <a:p>
            <a:pPr marL="92075" indent="468313" algn="just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Процедура ввода данных позволяет многократно выполнять одну и ту же программу с различными значениями исходных данных.</a:t>
            </a:r>
          </a:p>
          <a:p>
            <a:pPr marL="92075" indent="468313" algn="just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Синтаксис вызова процедуры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2075" indent="468313" algn="ctr">
              <a:spcBef>
                <a:spcPts val="600"/>
              </a:spcBef>
              <a:buNone/>
            </a:pPr>
            <a:r>
              <a:rPr lang="ru-RU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список_переменных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92075" indent="468313" algn="just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Если вместо процедуры ввода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read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был использован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readln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то ввод данных следующим оператором  будет выполняться с новой строки.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864096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Процедуры вывода данных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ru-RU" sz="3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sz="32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writeln</a:t>
            </a:r>
            <a:endParaRPr lang="ru-RU" sz="32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268760"/>
            <a:ext cx="8136904" cy="496855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92075" indent="468313" algn="just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инструкции после слова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скобках: задается список имен переменных. Кроме имен переменных в список можно включить сообщение — текст, заключенный в апострофы, выражения..</a:t>
            </a:r>
          </a:p>
          <a:p>
            <a:pPr marL="92075" indent="468313" algn="just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Синтаксис вызова стандартной процедуры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92075" indent="468313" algn="ctr">
              <a:spcBef>
                <a:spcPts val="600"/>
              </a:spcBef>
              <a:buNone/>
            </a:pPr>
            <a:r>
              <a:rPr lang="ru-RU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список_выражений</a:t>
            </a:r>
            <a:r>
              <a:rPr lang="ru-RU" sz="22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marL="92075" indent="468313" algn="just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Список выражений состоит из одного или более выражений. Если выражений несколько, то они разделяются запятыми. В качестве частных случаев выражений в списке могут присутствовать константы и переменные базовых типов.</a:t>
            </a:r>
          </a:p>
          <a:p>
            <a:pPr marL="92075" indent="468313" algn="just">
              <a:spcBef>
                <a:spcPts val="600"/>
              </a:spcBef>
              <a:buNone/>
            </a:pP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Инструкция </a:t>
            </a:r>
            <a:r>
              <a:rPr lang="ru-RU" sz="22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writeln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 отличается от инструкции </a:t>
            </a:r>
            <a:r>
              <a:rPr lang="ru-RU" sz="22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write</a:t>
            </a:r>
            <a:r>
              <a:rPr lang="ru-RU" sz="22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только тем, что после вывода сообщения или значений переменных курсор переходит в начало следующей строки.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Номер слайда 3"/>
          <p:cNvSpPr txBox="1">
            <a:spLocks noGrp="1"/>
          </p:cNvSpPr>
          <p:nvPr/>
        </p:nvSpPr>
        <p:spPr bwMode="auto">
          <a:xfrm>
            <a:off x="6864350" y="1381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CA4A8935-4AC7-44CC-998E-0A0F8FB74984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5</a:t>
            </a:fld>
            <a:endParaRPr lang="ru-RU" altLang="ru-RU" sz="1400"/>
          </a:p>
        </p:txBody>
      </p:sp>
      <p:sp>
        <p:nvSpPr>
          <p:cNvPr id="7171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7172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137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3000" b="1"/>
              <a:t>Алфавит языка Паскаль</a:t>
            </a:r>
          </a:p>
        </p:txBody>
      </p:sp>
      <p:sp>
        <p:nvSpPr>
          <p:cNvPr id="7173" name="Rectangle 4"/>
          <p:cNvSpPr>
            <a:spLocks noChangeArrowheads="1"/>
          </p:cNvSpPr>
          <p:nvPr/>
        </p:nvSpPr>
        <p:spPr bwMode="auto">
          <a:xfrm>
            <a:off x="179388" y="836613"/>
            <a:ext cx="87852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42913" indent="-4429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Алфавит включает в себя буквы, цифры и специальные символы.</a:t>
            </a:r>
          </a:p>
        </p:txBody>
      </p:sp>
      <p:sp>
        <p:nvSpPr>
          <p:cNvPr id="2" name="Rectangle 4"/>
          <p:cNvSpPr>
            <a:spLocks noChangeArrowheads="1"/>
          </p:cNvSpPr>
          <p:nvPr/>
        </p:nvSpPr>
        <p:spPr bwMode="auto">
          <a:xfrm>
            <a:off x="179388" y="1773238"/>
            <a:ext cx="8785225" cy="2282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42913" indent="-4429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1.</a:t>
            </a:r>
            <a:r>
              <a:rPr lang="ru-RU" altLang="ru-RU" sz="2400" b="1"/>
              <a:t> Прописные и строчные буквы латинского алфавита: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 b="1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accent2"/>
                </a:solidFill>
              </a:rPr>
              <a:t> </a:t>
            </a:r>
            <a:r>
              <a:rPr lang="ru-RU" altLang="ru-RU" sz="2400" b="1">
                <a:solidFill>
                  <a:srgbClr val="0000FF"/>
                </a:solidFill>
              </a:rPr>
              <a:t>A B C D E F G H I J K L M N O P Q R S T U V W X Y 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 a b c d e f g h i j k l m n o p q r s t u v w x y z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400">
              <a:solidFill>
                <a:srgbClr val="0000FF"/>
              </a:solidFill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 </a:t>
            </a:r>
            <a:r>
              <a:rPr lang="ru-RU" altLang="ru-RU" sz="2400" b="1">
                <a:solidFill>
                  <a:srgbClr val="0000FF"/>
                </a:solidFill>
              </a:rPr>
              <a:t>_</a:t>
            </a:r>
            <a:r>
              <a:rPr lang="ru-RU" altLang="ru-RU" sz="2400"/>
              <a:t>  </a:t>
            </a:r>
            <a:r>
              <a:rPr lang="ru-RU" altLang="ru-RU" sz="2400" b="1"/>
              <a:t>знак подчеркивания </a:t>
            </a:r>
            <a:r>
              <a:rPr lang="ru-RU" altLang="ru-RU" sz="2000"/>
              <a:t>(используется в именах вместо пробела)</a:t>
            </a:r>
          </a:p>
        </p:txBody>
      </p:sp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179388" y="4437063"/>
            <a:ext cx="87852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42913" indent="-4429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2.</a:t>
            </a:r>
            <a:r>
              <a:rPr lang="ru-RU" altLang="ru-RU" sz="2400" b="1"/>
              <a:t> Десятичные цифры</a:t>
            </a:r>
            <a:r>
              <a:rPr lang="ru-RU" altLang="ru-RU" sz="2400"/>
              <a:t>:  	</a:t>
            </a:r>
            <a:r>
              <a:rPr lang="ru-RU" altLang="ru-RU" sz="2400" b="1">
                <a:solidFill>
                  <a:srgbClr val="0000FF"/>
                </a:solidFill>
              </a:rPr>
              <a:t>0 1 2 3 4 5 6 7 8 9</a:t>
            </a:r>
            <a:endParaRPr lang="ru-RU" altLang="ru-RU" sz="240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3750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Номер слайда 3"/>
          <p:cNvSpPr txBox="1">
            <a:spLocks noGrp="1"/>
          </p:cNvSpPr>
          <p:nvPr/>
        </p:nvSpPr>
        <p:spPr bwMode="auto">
          <a:xfrm>
            <a:off x="6864350" y="1381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249EB17-C65C-4F1F-82F8-732D3A952D49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6</a:t>
            </a:fld>
            <a:endParaRPr lang="ru-RU" altLang="ru-RU" sz="1400"/>
          </a:p>
        </p:txBody>
      </p:sp>
      <p:sp>
        <p:nvSpPr>
          <p:cNvPr id="8195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137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3000" b="1"/>
              <a:t>Алфавит языка Паскаль</a:t>
            </a:r>
          </a:p>
        </p:txBody>
      </p:sp>
      <p:sp>
        <p:nvSpPr>
          <p:cNvPr id="8197" name="Rectangle 4"/>
          <p:cNvSpPr>
            <a:spLocks noChangeArrowheads="1"/>
          </p:cNvSpPr>
          <p:nvPr/>
        </p:nvSpPr>
        <p:spPr bwMode="auto">
          <a:xfrm>
            <a:off x="179388" y="981075"/>
            <a:ext cx="8785225" cy="2587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42913" indent="-4429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3.</a:t>
            </a:r>
            <a:r>
              <a:rPr lang="ru-RU" altLang="ru-RU" sz="2400" b="1"/>
              <a:t> Прописные и строчные буквы русского алфавита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	</a:t>
            </a:r>
            <a:r>
              <a:rPr lang="ru-RU" altLang="ru-RU" sz="2000"/>
              <a:t>(для комментариев, для вывода сообщений на экран):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chemeClr val="accent2"/>
                </a:solidFill>
              </a:rPr>
              <a:t> </a:t>
            </a:r>
            <a:r>
              <a:rPr lang="ru-RU" altLang="ru-RU" sz="2400" b="1">
                <a:solidFill>
                  <a:srgbClr val="0000FF"/>
                </a:solidFill>
              </a:rPr>
              <a:t>А Б В Г Д Е Ё Ж З И Й К Л М Н О П Р С Т У Ф Х Ц Ч 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   Щ Ъ Ы Ь Э Ю Я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 а б в г д е ё ж з и й к л м н о п р с т у ф х ц ч ш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   щ ъ ы ь э ю я</a:t>
            </a:r>
          </a:p>
        </p:txBody>
      </p:sp>
    </p:spTree>
    <p:extLst>
      <p:ext uri="{BB962C8B-B14F-4D97-AF65-F5344CB8AC3E}">
        <p14:creationId xmlns:p14="http://schemas.microsoft.com/office/powerpoint/2010/main" val="3238445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Номер слайда 3"/>
          <p:cNvSpPr txBox="1">
            <a:spLocks noGrp="1"/>
          </p:cNvSpPr>
          <p:nvPr/>
        </p:nvSpPr>
        <p:spPr bwMode="auto">
          <a:xfrm>
            <a:off x="6864350" y="1381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BCDDAE84-A712-4008-B5CA-94E0F27047F3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7</a:t>
            </a:fld>
            <a:endParaRPr lang="ru-RU" altLang="ru-RU" sz="1400"/>
          </a:p>
        </p:txBody>
      </p:sp>
      <p:sp>
        <p:nvSpPr>
          <p:cNvPr id="9219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9220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137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3000" b="1"/>
              <a:t>Алфавит языка Паскаль</a:t>
            </a:r>
          </a:p>
        </p:txBody>
      </p:sp>
      <p:sp>
        <p:nvSpPr>
          <p:cNvPr id="9221" name="Rectangle 4"/>
          <p:cNvSpPr>
            <a:spLocks noChangeArrowheads="1"/>
          </p:cNvSpPr>
          <p:nvPr/>
        </p:nvSpPr>
        <p:spPr bwMode="auto">
          <a:xfrm>
            <a:off x="179388" y="981075"/>
            <a:ext cx="8785225" cy="447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42913" indent="-4429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9652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4.</a:t>
            </a:r>
            <a:r>
              <a:rPr lang="ru-RU" altLang="ru-RU" sz="2400" b="1"/>
              <a:t> Специальные символы</a:t>
            </a:r>
            <a:r>
              <a:rPr lang="ru-RU" altLang="ru-RU" sz="2400"/>
              <a:t>: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+</a:t>
            </a:r>
            <a:r>
              <a:rPr lang="ru-RU" altLang="ru-RU" sz="2400"/>
              <a:t> плюс 			</a:t>
            </a:r>
            <a:r>
              <a:rPr lang="ru-RU" altLang="ru-RU" sz="2400">
                <a:solidFill>
                  <a:srgbClr val="0000FF"/>
                </a:solidFill>
              </a:rPr>
              <a:t>–</a:t>
            </a:r>
            <a:r>
              <a:rPr lang="ru-RU" altLang="ru-RU" sz="1800"/>
              <a:t> </a:t>
            </a:r>
            <a:r>
              <a:rPr lang="ru-RU" altLang="ru-RU" sz="2400"/>
              <a:t> минус 		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*</a:t>
            </a:r>
            <a:r>
              <a:rPr lang="ru-RU" altLang="ru-RU" sz="2400"/>
              <a:t> звездочка  </a:t>
            </a:r>
            <a:r>
              <a:rPr lang="ru-RU" altLang="ru-RU" sz="2400" b="1">
                <a:solidFill>
                  <a:schemeClr val="accent2"/>
                </a:solidFill>
              </a:rPr>
              <a:t>		</a:t>
            </a:r>
            <a:r>
              <a:rPr lang="ru-RU" altLang="ru-RU" sz="2400" b="1">
                <a:solidFill>
                  <a:srgbClr val="0000FF"/>
                </a:solidFill>
              </a:rPr>
              <a:t>/</a:t>
            </a:r>
            <a:r>
              <a:rPr lang="ru-RU" altLang="ru-RU" sz="2400"/>
              <a:t> дробная черта (слэш)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ru-RU" sz="2400" b="1">
                <a:solidFill>
                  <a:srgbClr val="0000FF"/>
                </a:solidFill>
              </a:rPr>
              <a:t>&gt;</a:t>
            </a:r>
            <a:r>
              <a:rPr lang="en-US" altLang="ru-RU" sz="2400" b="1"/>
              <a:t> </a:t>
            </a:r>
            <a:r>
              <a:rPr lang="ru-RU" altLang="ru-RU" sz="2400"/>
              <a:t>больше 	</a:t>
            </a:r>
            <a:r>
              <a:rPr lang="en-US" altLang="ru-RU" sz="2400"/>
              <a:t>	</a:t>
            </a:r>
            <a:r>
              <a:rPr lang="ru-RU" altLang="ru-RU" sz="2400" b="1">
                <a:solidFill>
                  <a:srgbClr val="0000FF"/>
                </a:solidFill>
              </a:rPr>
              <a:t>&lt;</a:t>
            </a:r>
            <a:r>
              <a:rPr lang="ru-RU" altLang="ru-RU" sz="2400"/>
              <a:t> меньше 	</a:t>
            </a:r>
            <a:r>
              <a:rPr lang="en-US" altLang="ru-RU" sz="2400"/>
              <a:t>	</a:t>
            </a:r>
            <a:r>
              <a:rPr lang="ru-RU" altLang="ru-RU" sz="2400" b="1">
                <a:solidFill>
                  <a:srgbClr val="0000FF"/>
                </a:solidFill>
              </a:rPr>
              <a:t>=</a:t>
            </a:r>
            <a:r>
              <a:rPr lang="ru-RU" altLang="ru-RU" sz="2400"/>
              <a:t> равно 	</a:t>
            </a:r>
            <a:endParaRPr lang="en-US" altLang="ru-RU" sz="2400"/>
          </a:p>
          <a:p>
            <a:pPr lvl="1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ru-RU" sz="2400" b="1">
                <a:solidFill>
                  <a:srgbClr val="0000FF"/>
                </a:solidFill>
              </a:rPr>
              <a:t>:</a:t>
            </a:r>
            <a:r>
              <a:rPr lang="ru-RU" altLang="ru-RU" sz="2400" b="1">
                <a:solidFill>
                  <a:schemeClr val="accent2"/>
                </a:solidFill>
              </a:rPr>
              <a:t> </a:t>
            </a:r>
            <a:r>
              <a:rPr lang="ru-RU" altLang="ru-RU" sz="2400"/>
              <a:t>двоеточие</a:t>
            </a:r>
            <a:r>
              <a:rPr lang="en-US" altLang="ru-RU" sz="2400"/>
              <a:t>		</a:t>
            </a:r>
            <a:r>
              <a:rPr lang="ru-RU" altLang="ru-RU" sz="2400" b="1">
                <a:solidFill>
                  <a:srgbClr val="0000FF"/>
                </a:solidFill>
              </a:rPr>
              <a:t>;</a:t>
            </a:r>
            <a:r>
              <a:rPr lang="ru-RU" altLang="ru-RU" sz="2400"/>
              <a:t> точка с запятой</a:t>
            </a:r>
            <a:r>
              <a:rPr lang="en-US" altLang="ru-RU" sz="2400"/>
              <a:t>	</a:t>
            </a:r>
            <a:endParaRPr lang="ru-RU" altLang="ru-RU" sz="2400"/>
          </a:p>
          <a:p>
            <a:pPr lvl="1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2400"/>
              <a:t> </a:t>
            </a:r>
            <a:r>
              <a:rPr lang="en-US" altLang="ru-RU" sz="2400"/>
              <a:t>  </a:t>
            </a:r>
            <a:r>
              <a:rPr lang="ru-RU" altLang="ru-RU" sz="2400"/>
              <a:t>пробел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en-US" altLang="ru-RU" sz="2400" b="1">
                <a:solidFill>
                  <a:srgbClr val="0000FF"/>
                </a:solidFill>
              </a:rPr>
              <a:t>'</a:t>
            </a:r>
            <a:r>
              <a:rPr lang="ru-RU" altLang="ru-RU" sz="2400"/>
              <a:t> апостроф </a:t>
            </a:r>
            <a:r>
              <a:rPr lang="en-US" altLang="ru-RU" sz="2400"/>
              <a:t>	</a:t>
            </a:r>
            <a:r>
              <a:rPr lang="ru-RU" altLang="ru-RU" sz="2400"/>
              <a:t>	</a:t>
            </a:r>
            <a:r>
              <a:rPr lang="ru-RU" altLang="ru-RU" sz="2400" b="1">
                <a:solidFill>
                  <a:srgbClr val="0000FF"/>
                </a:solidFill>
              </a:rPr>
              <a:t>,</a:t>
            </a:r>
            <a:r>
              <a:rPr lang="ru-RU" altLang="ru-RU" sz="2400"/>
              <a:t> запятая 	</a:t>
            </a:r>
            <a:r>
              <a:rPr lang="en-US" altLang="ru-RU" sz="2400"/>
              <a:t>	</a:t>
            </a:r>
            <a:r>
              <a:rPr lang="ru-RU" altLang="ru-RU" sz="2400" b="1">
                <a:solidFill>
                  <a:srgbClr val="0000FF"/>
                </a:solidFill>
              </a:rPr>
              <a:t>.</a:t>
            </a:r>
            <a:r>
              <a:rPr lang="ru-RU" altLang="ru-RU" sz="2400"/>
              <a:t> точка  </a:t>
            </a:r>
          </a:p>
          <a:p>
            <a:pPr lvl="1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^</a:t>
            </a:r>
            <a:r>
              <a:rPr lang="ru-RU" altLang="ru-RU" sz="2400"/>
              <a:t> крышка 	</a:t>
            </a:r>
            <a:r>
              <a:rPr lang="en-US" altLang="ru-RU" sz="2400"/>
              <a:t>	</a:t>
            </a:r>
            <a:r>
              <a:rPr lang="ru-RU" altLang="ru-RU" sz="2400" b="1">
                <a:solidFill>
                  <a:srgbClr val="0000FF"/>
                </a:solidFill>
              </a:rPr>
              <a:t>@</a:t>
            </a:r>
            <a:r>
              <a:rPr lang="ru-RU" altLang="ru-RU" sz="2400"/>
              <a:t> коммерческое а (эт) </a:t>
            </a:r>
            <a:endParaRPr lang="en-US" altLang="ru-RU" sz="2400"/>
          </a:p>
          <a:p>
            <a:pPr lvl="1"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$</a:t>
            </a:r>
            <a:r>
              <a:rPr lang="ru-RU" altLang="ru-RU" sz="2400"/>
              <a:t> знак доллара </a:t>
            </a:r>
            <a:r>
              <a:rPr lang="en-US" altLang="ru-RU" sz="2400"/>
              <a:t>	</a:t>
            </a:r>
            <a:r>
              <a:rPr lang="ru-RU" altLang="ru-RU" sz="2400" b="1">
                <a:solidFill>
                  <a:srgbClr val="0000FF"/>
                </a:solidFill>
              </a:rPr>
              <a:t>#</a:t>
            </a:r>
            <a:r>
              <a:rPr lang="ru-RU" altLang="ru-RU" sz="2400"/>
              <a:t> номер </a:t>
            </a:r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[  ]</a:t>
            </a:r>
            <a:r>
              <a:rPr lang="ru-RU" altLang="ru-RU" sz="2400"/>
              <a:t>  квадратные скобки</a:t>
            </a:r>
            <a:endParaRPr lang="en-US" altLang="ru-RU" sz="240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{  }</a:t>
            </a:r>
            <a:r>
              <a:rPr lang="ru-RU" altLang="ru-RU" sz="2400"/>
              <a:t>  фигурные скобки 	</a:t>
            </a:r>
            <a:endParaRPr lang="en-US" altLang="ru-RU" sz="2400"/>
          </a:p>
          <a:p>
            <a:pPr lvl="1" eaLnBrk="1" hangingPunct="1">
              <a:spcBef>
                <a:spcPct val="0"/>
              </a:spcBef>
              <a:buFontTx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(  )</a:t>
            </a:r>
            <a:r>
              <a:rPr lang="ru-RU" altLang="ru-RU" sz="2400"/>
              <a:t>  круглые скобки	</a:t>
            </a:r>
          </a:p>
        </p:txBody>
      </p:sp>
    </p:spTree>
    <p:extLst>
      <p:ext uri="{BB962C8B-B14F-4D97-AF65-F5344CB8AC3E}">
        <p14:creationId xmlns:p14="http://schemas.microsoft.com/office/powerpoint/2010/main" val="83707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Номер слайда 3"/>
          <p:cNvSpPr txBox="1">
            <a:spLocks noGrp="1"/>
          </p:cNvSpPr>
          <p:nvPr/>
        </p:nvSpPr>
        <p:spPr bwMode="auto">
          <a:xfrm>
            <a:off x="6864350" y="138113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EAAB1DB-DD92-4E9B-A644-3E98B01F4A67}" type="slidenum">
              <a:rPr lang="ru-RU" altLang="ru-RU" sz="1400"/>
              <a:pPr algn="r" eaLnBrk="1" hangingPunct="1">
                <a:spcBef>
                  <a:spcPct val="0"/>
                </a:spcBef>
                <a:buFontTx/>
                <a:buNone/>
              </a:pPr>
              <a:t>8</a:t>
            </a:fld>
            <a:endParaRPr lang="ru-RU" altLang="ru-RU" sz="1400"/>
          </a:p>
        </p:txBody>
      </p:sp>
      <p:sp>
        <p:nvSpPr>
          <p:cNvPr id="10243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44" name="Text Box 3"/>
          <p:cNvSpPr txBox="1">
            <a:spLocks noChangeArrowheads="1"/>
          </p:cNvSpPr>
          <p:nvPr/>
        </p:nvSpPr>
        <p:spPr bwMode="auto">
          <a:xfrm>
            <a:off x="179388" y="188913"/>
            <a:ext cx="8713787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3000" b="1"/>
              <a:t>Алфавит языка Паскаль</a:t>
            </a:r>
          </a:p>
        </p:txBody>
      </p:sp>
      <p:sp>
        <p:nvSpPr>
          <p:cNvPr id="10245" name="Rectangle 4"/>
          <p:cNvSpPr>
            <a:spLocks noChangeArrowheads="1"/>
          </p:cNvSpPr>
          <p:nvPr/>
        </p:nvSpPr>
        <p:spPr bwMode="auto">
          <a:xfrm>
            <a:off x="179388" y="981075"/>
            <a:ext cx="8785225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 type="none" w="lg" len="lg"/>
              </a14:hiddenLine>
            </a:ext>
          </a:extLst>
        </p:spPr>
        <p:txBody>
          <a:bodyPr lIns="90000" tIns="46800" rIns="90000" bIns="46800">
            <a:spAutoFit/>
          </a:bodyPr>
          <a:lstStyle>
            <a:lvl1pPr marL="442913" indent="-442913"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965200" indent="-34290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2400"/>
              <a:t>5.</a:t>
            </a:r>
            <a:r>
              <a:rPr lang="ru-RU" altLang="ru-RU" sz="2400" b="1"/>
              <a:t> Составные символы, которые нельзя разделять пробелами</a:t>
            </a:r>
            <a:endParaRPr lang="en-US" altLang="ru-RU" sz="2400" b="1"/>
          </a:p>
          <a:p>
            <a:pPr lvl="1"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&lt;</a:t>
            </a:r>
            <a:r>
              <a:rPr lang="en-US" altLang="ru-RU" sz="2400" b="1">
                <a:solidFill>
                  <a:srgbClr val="0000FF"/>
                </a:solidFill>
              </a:rPr>
              <a:t>&gt;</a:t>
            </a:r>
            <a:r>
              <a:rPr lang="ru-RU" altLang="ru-RU" sz="2400"/>
              <a:t> не равно 	</a:t>
            </a:r>
            <a:r>
              <a:rPr lang="en-US" altLang="ru-RU" sz="2400"/>
              <a:t>	</a:t>
            </a:r>
            <a:endParaRPr lang="ru-RU" altLang="ru-RU" sz="2400"/>
          </a:p>
          <a:p>
            <a:pPr lvl="1"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&lt;=</a:t>
            </a:r>
            <a:r>
              <a:rPr lang="ru-RU" altLang="ru-RU" sz="2400"/>
              <a:t> меньше или равно 	</a:t>
            </a:r>
            <a:endParaRPr lang="en-US" altLang="ru-RU" sz="2400"/>
          </a:p>
          <a:p>
            <a:pPr lvl="1"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&gt;=</a:t>
            </a:r>
            <a:r>
              <a:rPr lang="ru-RU" altLang="ru-RU" sz="2400"/>
              <a:t> больше или равно</a:t>
            </a:r>
            <a:endParaRPr lang="en-US" altLang="ru-RU" sz="2400"/>
          </a:p>
          <a:p>
            <a:pPr lvl="1"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:=</a:t>
            </a:r>
            <a:r>
              <a:rPr lang="ru-RU" altLang="ru-RU" sz="2400"/>
              <a:t> присваивание	 </a:t>
            </a:r>
            <a:endParaRPr lang="en-US" altLang="ru-RU" sz="2400"/>
          </a:p>
          <a:p>
            <a:pPr lvl="1"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..</a:t>
            </a:r>
            <a:r>
              <a:rPr lang="ru-RU" altLang="ru-RU" sz="2400"/>
              <a:t> промежуток значений</a:t>
            </a:r>
            <a:endParaRPr lang="en-US" altLang="ru-RU" sz="2400"/>
          </a:p>
          <a:p>
            <a:pPr lvl="1"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ru-RU" altLang="ru-RU" sz="2400" b="1">
                <a:solidFill>
                  <a:srgbClr val="0000FF"/>
                </a:solidFill>
              </a:rPr>
              <a:t>(* </a:t>
            </a:r>
            <a:r>
              <a:rPr lang="en-US" altLang="ru-RU" sz="2400" b="1">
                <a:solidFill>
                  <a:srgbClr val="0000FF"/>
                </a:solidFill>
              </a:rPr>
              <a:t>  </a:t>
            </a:r>
            <a:r>
              <a:rPr lang="ru-RU" altLang="ru-RU" sz="2400" b="1">
                <a:solidFill>
                  <a:srgbClr val="0000FF"/>
                </a:solidFill>
              </a:rPr>
              <a:t>*)</a:t>
            </a:r>
            <a:r>
              <a:rPr lang="ru-RU" altLang="ru-RU" sz="2400">
                <a:solidFill>
                  <a:srgbClr val="0000FF"/>
                </a:solidFill>
              </a:rPr>
              <a:t> </a:t>
            </a:r>
            <a:r>
              <a:rPr lang="en-US" altLang="ru-RU" sz="2400">
                <a:solidFill>
                  <a:srgbClr val="0000FF"/>
                </a:solidFill>
              </a:rPr>
              <a:t> </a:t>
            </a:r>
            <a:r>
              <a:rPr lang="ru-RU" altLang="ru-RU" sz="2400" b="1">
                <a:solidFill>
                  <a:srgbClr val="0000FF"/>
                </a:solidFill>
              </a:rPr>
              <a:t>(. </a:t>
            </a:r>
            <a:r>
              <a:rPr lang="en-US" altLang="ru-RU" sz="2400" b="1">
                <a:solidFill>
                  <a:srgbClr val="0000FF"/>
                </a:solidFill>
              </a:rPr>
              <a:t>  </a:t>
            </a:r>
            <a:r>
              <a:rPr lang="ru-RU" altLang="ru-RU" sz="2400" b="1">
                <a:solidFill>
                  <a:srgbClr val="0000FF"/>
                </a:solidFill>
              </a:rPr>
              <a:t>.)</a:t>
            </a:r>
            <a:r>
              <a:rPr lang="ru-RU" altLang="ru-RU" sz="2400"/>
              <a:t> начало и конец комментариев </a:t>
            </a:r>
            <a:endParaRPr lang="en-US" altLang="ru-RU" sz="2400"/>
          </a:p>
          <a:p>
            <a:pPr lvl="1" eaLnBrk="1" hangingPunct="1">
              <a:spcBef>
                <a:spcPct val="0"/>
              </a:spcBef>
              <a:buFont typeface="Symbol" pitchFamily="18" charset="2"/>
              <a:buNone/>
            </a:pPr>
            <a:r>
              <a:rPr lang="en-US" altLang="ru-RU" sz="2400"/>
              <a:t>			</a:t>
            </a:r>
            <a:r>
              <a:rPr lang="ru-RU" altLang="ru-RU" sz="2000"/>
              <a:t>(замена фигурных скобок)</a:t>
            </a:r>
          </a:p>
        </p:txBody>
      </p:sp>
    </p:spTree>
    <p:extLst>
      <p:ext uri="{BB962C8B-B14F-4D97-AF65-F5344CB8AC3E}">
        <p14:creationId xmlns:p14="http://schemas.microsoft.com/office/powerpoint/2010/main" val="41223470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Нижний колонтитул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400" smtClean="0"/>
              <a:t>© С.В.Кухта, 2009</a:t>
            </a:r>
          </a:p>
        </p:txBody>
      </p:sp>
      <p:sp>
        <p:nvSpPr>
          <p:cNvPr id="13315" name="Номер слайда 3"/>
          <p:cNvSpPr txBox="1">
            <a:spLocks noGrp="1"/>
          </p:cNvSpPr>
          <p:nvPr/>
        </p:nvSpPr>
        <p:spPr bwMode="auto">
          <a:xfrm>
            <a:off x="7010400" y="0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897C5A3B-1529-4058-A6C9-05EB0A790717}" type="slidenum">
              <a:rPr lang="ru-RU" altLang="ru-RU" sz="1600" b="1"/>
              <a:pPr algn="r" eaLnBrk="1" hangingPunct="1">
                <a:spcBef>
                  <a:spcPct val="0"/>
                </a:spcBef>
                <a:buFontTx/>
                <a:buNone/>
              </a:pPr>
              <a:t>9</a:t>
            </a:fld>
            <a:endParaRPr lang="ru-RU" altLang="ru-RU" sz="1600" b="1"/>
          </a:p>
        </p:txBody>
      </p:sp>
      <p:sp>
        <p:nvSpPr>
          <p:cNvPr id="13316" name="Line 2"/>
          <p:cNvSpPr>
            <a:spLocks noChangeShapeType="1"/>
          </p:cNvSpPr>
          <p:nvPr/>
        </p:nvSpPr>
        <p:spPr bwMode="auto">
          <a:xfrm>
            <a:off x="376238" y="795338"/>
            <a:ext cx="8464550" cy="0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6118225" y="884238"/>
            <a:ext cx="673100" cy="4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ru-RU" altLang="ru-RU" sz="1000">
              <a:latin typeface="Times New Roman" pitchFamily="18" charset="0"/>
            </a:endParaRPr>
          </a:p>
        </p:txBody>
      </p:sp>
      <p:sp>
        <p:nvSpPr>
          <p:cNvPr id="13318" name="Text Box 4"/>
          <p:cNvSpPr txBox="1">
            <a:spLocks noChangeArrowheads="1"/>
          </p:cNvSpPr>
          <p:nvPr/>
        </p:nvSpPr>
        <p:spPr bwMode="auto">
          <a:xfrm>
            <a:off x="395288" y="188913"/>
            <a:ext cx="81407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ru-RU" altLang="ru-RU" sz="3000" b="1"/>
              <a:t>Структура программы</a:t>
            </a: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39750" y="981075"/>
            <a:ext cx="8280400" cy="4848225"/>
          </a:xfrm>
          <a:prstGeom prst="rect">
            <a:avLst/>
          </a:prstGeom>
          <a:solidFill>
            <a:srgbClr val="FFFF99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 b="1">
                <a:latin typeface="Courier New" pitchFamily="49" charset="0"/>
              </a:rPr>
              <a:t>program </a:t>
            </a:r>
            <a:r>
              <a:rPr lang="en-US" altLang="ru-RU" sz="2400" b="1">
                <a:solidFill>
                  <a:srgbClr val="3333FF"/>
                </a:solidFill>
                <a:latin typeface="Courier New" pitchFamily="49" charset="0"/>
              </a:rPr>
              <a:t>&lt;</a:t>
            </a:r>
            <a:r>
              <a:rPr lang="ru-RU" altLang="ru-RU" sz="2400" b="1">
                <a:solidFill>
                  <a:srgbClr val="3333FF"/>
                </a:solidFill>
                <a:latin typeface="Courier New" pitchFamily="49" charset="0"/>
              </a:rPr>
              <a:t>имя</a:t>
            </a:r>
            <a:r>
              <a:rPr lang="ru-RU" altLang="ru-RU" sz="2400" b="1" i="1">
                <a:solidFill>
                  <a:srgbClr val="3333FF"/>
                </a:solidFill>
                <a:latin typeface="Courier New" pitchFamily="49" charset="0"/>
              </a:rPr>
              <a:t> </a:t>
            </a:r>
            <a:r>
              <a:rPr lang="ru-RU" altLang="ru-RU" sz="2400" b="1">
                <a:solidFill>
                  <a:srgbClr val="3333FF"/>
                </a:solidFill>
                <a:latin typeface="Courier New" pitchFamily="49" charset="0"/>
              </a:rPr>
              <a:t>программы</a:t>
            </a:r>
            <a:r>
              <a:rPr lang="en-US" altLang="ru-RU" sz="2400" b="1">
                <a:solidFill>
                  <a:srgbClr val="3333FF"/>
                </a:solidFill>
                <a:latin typeface="Courier New" pitchFamily="49" charset="0"/>
              </a:rPr>
              <a:t>&gt;</a:t>
            </a:r>
            <a:r>
              <a:rPr lang="en-US" altLang="ru-RU" sz="2400" b="1">
                <a:latin typeface="Courier New" pitchFamily="49" charset="0"/>
              </a:rPr>
              <a:t>;</a:t>
            </a: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 b="1">
                <a:latin typeface="Courier New" pitchFamily="49" charset="0"/>
              </a:rPr>
              <a:t>Uses </a:t>
            </a:r>
            <a:r>
              <a:rPr lang="ru-RU" altLang="ru-RU" sz="2400" b="1">
                <a:solidFill>
                  <a:srgbClr val="3333FF"/>
                </a:solidFill>
                <a:latin typeface="Courier New" pitchFamily="49" charset="0"/>
              </a:rPr>
              <a:t>…</a:t>
            </a:r>
            <a:r>
              <a:rPr lang="en-US" altLang="ru-RU" sz="2400" b="1">
                <a:latin typeface="Courier New" pitchFamily="49" charset="0"/>
              </a:rPr>
              <a:t>;	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{ </a:t>
            </a:r>
            <a:r>
              <a:rPr lang="ru-RU" altLang="ru-RU" sz="2400" i="1">
                <a:solidFill>
                  <a:srgbClr val="0000FF"/>
                </a:solidFill>
              </a:rPr>
              <a:t>подключаемые модули и библиотеки</a:t>
            </a:r>
            <a:r>
              <a:rPr lang="en-US" altLang="ru-RU" sz="2400">
                <a:solidFill>
                  <a:srgbClr val="0000FF"/>
                </a:solidFill>
              </a:rPr>
              <a:t> 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}</a:t>
            </a:r>
            <a:endParaRPr lang="ru-RU" altLang="ru-RU" sz="2400" b="1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 b="1">
                <a:latin typeface="Courier New" pitchFamily="49" charset="0"/>
              </a:rPr>
              <a:t>Label </a:t>
            </a:r>
            <a:r>
              <a:rPr lang="ru-RU" altLang="ru-RU" sz="2400" b="1">
                <a:solidFill>
                  <a:srgbClr val="3333FF"/>
                </a:solidFill>
                <a:latin typeface="Courier New" pitchFamily="49" charset="0"/>
              </a:rPr>
              <a:t>…</a:t>
            </a:r>
            <a:r>
              <a:rPr lang="en-US" altLang="ru-RU" sz="2400" b="1">
                <a:latin typeface="Courier New" pitchFamily="49" charset="0"/>
              </a:rPr>
              <a:t>;	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{ </a:t>
            </a:r>
            <a:r>
              <a:rPr lang="ru-RU" altLang="ru-RU" sz="2400" i="1">
                <a:solidFill>
                  <a:srgbClr val="0000FF"/>
                </a:solidFill>
              </a:rPr>
              <a:t>раздел объявления меток</a:t>
            </a:r>
            <a:r>
              <a:rPr lang="en-US" altLang="ru-RU" sz="2400">
                <a:solidFill>
                  <a:srgbClr val="0000FF"/>
                </a:solidFill>
              </a:rPr>
              <a:t> 		    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}</a:t>
            </a:r>
            <a:endParaRPr lang="en-US" altLang="ru-RU" sz="2400" b="1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 b="1">
                <a:latin typeface="Courier New" pitchFamily="49" charset="0"/>
              </a:rPr>
              <a:t>Const </a:t>
            </a:r>
            <a:r>
              <a:rPr lang="ru-RU" altLang="ru-RU" sz="2400" b="1">
                <a:solidFill>
                  <a:srgbClr val="3333FF"/>
                </a:solidFill>
                <a:latin typeface="Courier New" pitchFamily="49" charset="0"/>
              </a:rPr>
              <a:t>…</a:t>
            </a:r>
            <a:r>
              <a:rPr lang="en-US" altLang="ru-RU" sz="2400" b="1">
                <a:latin typeface="Courier New" pitchFamily="49" charset="0"/>
              </a:rPr>
              <a:t>;	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{ </a:t>
            </a:r>
            <a:r>
              <a:rPr lang="ru-RU" altLang="ru-RU" sz="2400" i="1">
                <a:solidFill>
                  <a:srgbClr val="0000FF"/>
                </a:solidFill>
              </a:rPr>
              <a:t>раздел объявления констант</a:t>
            </a:r>
            <a:r>
              <a:rPr lang="en-US" altLang="ru-RU" sz="2400" i="1">
                <a:solidFill>
                  <a:srgbClr val="0000FF"/>
                </a:solidFill>
              </a:rPr>
              <a:t>	    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}</a:t>
            </a:r>
            <a:endParaRPr lang="en-US" altLang="ru-RU" sz="2400" b="1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 b="1">
                <a:latin typeface="Courier New" pitchFamily="49" charset="0"/>
              </a:rPr>
              <a:t>Type </a:t>
            </a:r>
            <a:r>
              <a:rPr lang="ru-RU" altLang="ru-RU" sz="2400" b="1">
                <a:solidFill>
                  <a:srgbClr val="3333FF"/>
                </a:solidFill>
                <a:latin typeface="Courier New" pitchFamily="49" charset="0"/>
              </a:rPr>
              <a:t>…</a:t>
            </a:r>
            <a:r>
              <a:rPr lang="en-US" altLang="ru-RU" sz="2400" b="1">
                <a:latin typeface="Courier New" pitchFamily="49" charset="0"/>
              </a:rPr>
              <a:t>;	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{ </a:t>
            </a:r>
            <a:r>
              <a:rPr lang="ru-RU" altLang="ru-RU" sz="2400" i="1">
                <a:solidFill>
                  <a:srgbClr val="0000FF"/>
                </a:solidFill>
              </a:rPr>
              <a:t>раздел объявления типов</a:t>
            </a:r>
            <a:r>
              <a:rPr lang="en-US" altLang="ru-RU" sz="2400" i="1">
                <a:solidFill>
                  <a:srgbClr val="0000FF"/>
                </a:solidFill>
              </a:rPr>
              <a:t> 		    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spcBef>
                <a:spcPct val="15000"/>
              </a:spcBef>
              <a:spcAft>
                <a:spcPct val="25000"/>
              </a:spcAft>
              <a:buFontTx/>
              <a:buNone/>
            </a:pPr>
            <a:r>
              <a:rPr lang="en-US" altLang="ru-RU" sz="2400" b="1">
                <a:latin typeface="Courier New" pitchFamily="49" charset="0"/>
              </a:rPr>
              <a:t>Var</a:t>
            </a:r>
            <a:r>
              <a:rPr lang="ru-RU" altLang="ru-RU" sz="2400" b="1">
                <a:latin typeface="Courier New" pitchFamily="49" charset="0"/>
              </a:rPr>
              <a:t> </a:t>
            </a:r>
            <a:r>
              <a:rPr lang="ru-RU" altLang="ru-RU" sz="2400" b="1">
                <a:solidFill>
                  <a:srgbClr val="3333FF"/>
                </a:solidFill>
                <a:latin typeface="Courier New" pitchFamily="49" charset="0"/>
              </a:rPr>
              <a:t>…</a:t>
            </a:r>
            <a:r>
              <a:rPr lang="en-US" altLang="ru-RU" sz="2400" b="1">
                <a:latin typeface="Courier New" pitchFamily="49" charset="0"/>
              </a:rPr>
              <a:t>; 	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{ </a:t>
            </a:r>
            <a:r>
              <a:rPr lang="ru-RU" altLang="ru-RU" sz="2400" i="1">
                <a:solidFill>
                  <a:srgbClr val="0000FF"/>
                </a:solidFill>
              </a:rPr>
              <a:t>раздел объявления переменных</a:t>
            </a:r>
            <a:r>
              <a:rPr lang="en-US" altLang="ru-RU" sz="2400" i="1">
                <a:solidFill>
                  <a:srgbClr val="0000FF"/>
                </a:solidFill>
              </a:rPr>
              <a:t>	    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}</a:t>
            </a:r>
          </a:p>
          <a:p>
            <a:pPr eaLnBrk="1" hangingPunct="1">
              <a:spcBef>
                <a:spcPct val="15000"/>
              </a:spcBef>
              <a:spcAft>
                <a:spcPct val="25000"/>
              </a:spcAft>
              <a:buFontTx/>
              <a:buNone/>
            </a:pPr>
            <a:endParaRPr lang="en-US" altLang="ru-RU" sz="2400" b="1" i="1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buFontTx/>
              <a:buNone/>
            </a:pPr>
            <a:endParaRPr lang="en-US" altLang="ru-RU" sz="2400" b="1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 b="1">
                <a:latin typeface="Courier New" pitchFamily="49" charset="0"/>
              </a:rPr>
              <a:t>begin 	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{ </a:t>
            </a:r>
            <a:r>
              <a:rPr lang="ru-RU" altLang="ru-RU" sz="2400" i="1">
                <a:solidFill>
                  <a:srgbClr val="0000FF"/>
                </a:solidFill>
              </a:rPr>
              <a:t>начало</a:t>
            </a:r>
            <a:r>
              <a:rPr lang="en-US" altLang="ru-RU" sz="2400" i="1">
                <a:solidFill>
                  <a:srgbClr val="0000FF"/>
                </a:solidFill>
              </a:rPr>
              <a:t> о</a:t>
            </a:r>
            <a:r>
              <a:rPr lang="ru-RU" altLang="ru-RU" sz="2400" i="1">
                <a:solidFill>
                  <a:srgbClr val="0000FF"/>
                </a:solidFill>
              </a:rPr>
              <a:t>сновного блока программы</a:t>
            </a:r>
            <a:r>
              <a:rPr lang="en-US" altLang="ru-RU" sz="2400" i="1">
                <a:solidFill>
                  <a:srgbClr val="0000FF"/>
                </a:solidFill>
              </a:rPr>
              <a:t>  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}</a:t>
            </a:r>
            <a:endParaRPr lang="en-US" altLang="ru-RU" sz="2400" b="1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 b="1">
                <a:latin typeface="Courier New" pitchFamily="49" charset="0"/>
              </a:rPr>
              <a:t> … 	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{ </a:t>
            </a:r>
            <a:r>
              <a:rPr lang="ru-RU" altLang="ru-RU" sz="2400" i="1">
                <a:solidFill>
                  <a:srgbClr val="0000FF"/>
                </a:solidFill>
              </a:rPr>
              <a:t>операторы основного блока программы</a:t>
            </a:r>
            <a:r>
              <a:rPr lang="en-US" altLang="ru-RU" sz="2400" i="1">
                <a:solidFill>
                  <a:srgbClr val="0000FF"/>
                </a:solidFill>
              </a:rPr>
              <a:t>     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}</a:t>
            </a:r>
            <a:endParaRPr lang="en-US" altLang="ru-RU" sz="2400" b="1" i="1">
              <a:latin typeface="Courier New" pitchFamily="49" charset="0"/>
            </a:endParaRPr>
          </a:p>
          <a:p>
            <a:pPr eaLnBrk="1" hangingPunct="1">
              <a:spcBef>
                <a:spcPct val="15000"/>
              </a:spcBef>
              <a:buFontTx/>
              <a:buNone/>
            </a:pPr>
            <a:r>
              <a:rPr lang="en-US" altLang="ru-RU" sz="2400" b="1">
                <a:latin typeface="Courier New" pitchFamily="49" charset="0"/>
              </a:rPr>
              <a:t>end. 		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{ </a:t>
            </a:r>
            <a:r>
              <a:rPr lang="ru-RU" altLang="ru-RU" sz="2400" i="1">
                <a:solidFill>
                  <a:srgbClr val="0000FF"/>
                </a:solidFill>
              </a:rPr>
              <a:t>конец</a:t>
            </a:r>
            <a:r>
              <a:rPr lang="en-US" altLang="ru-RU" sz="2400" i="1">
                <a:solidFill>
                  <a:srgbClr val="0000FF"/>
                </a:solidFill>
              </a:rPr>
              <a:t> о</a:t>
            </a:r>
            <a:r>
              <a:rPr lang="ru-RU" altLang="ru-RU" sz="2400" i="1">
                <a:solidFill>
                  <a:srgbClr val="0000FF"/>
                </a:solidFill>
              </a:rPr>
              <a:t>сновного блока программы</a:t>
            </a:r>
            <a:r>
              <a:rPr lang="en-US" altLang="ru-RU" sz="2400" i="1">
                <a:solidFill>
                  <a:srgbClr val="0000FF"/>
                </a:solidFill>
              </a:rPr>
              <a:t>    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}</a:t>
            </a:r>
            <a:endParaRPr lang="ru-RU" altLang="ru-RU" sz="2400" b="1" i="1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468313" y="3644900"/>
            <a:ext cx="7345362" cy="720725"/>
          </a:xfrm>
          <a:prstGeom prst="rect">
            <a:avLst/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latin typeface="Courier New" pitchFamily="49" charset="0"/>
              </a:rPr>
              <a:t>Procedure</a:t>
            </a:r>
            <a:r>
              <a:rPr lang="ru-RU" altLang="ru-RU" sz="2400" b="1">
                <a:latin typeface="Courier New" pitchFamily="49" charset="0"/>
              </a:rPr>
              <a:t> </a:t>
            </a:r>
            <a:r>
              <a:rPr lang="ru-RU" altLang="ru-RU" sz="2400" b="1">
                <a:solidFill>
                  <a:srgbClr val="3333FF"/>
                </a:solidFill>
                <a:latin typeface="Courier New" pitchFamily="49" charset="0"/>
              </a:rPr>
              <a:t>…</a:t>
            </a:r>
            <a:r>
              <a:rPr lang="en-US" altLang="ru-RU" sz="2400" b="1">
                <a:latin typeface="Courier New" pitchFamily="49" charset="0"/>
              </a:rPr>
              <a:t>; 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{ </a:t>
            </a:r>
            <a:r>
              <a:rPr lang="en-US" altLang="ru-RU" sz="2400" b="1" i="1">
                <a:solidFill>
                  <a:srgbClr val="3333FF"/>
                </a:solidFill>
              </a:rPr>
              <a:t> </a:t>
            </a:r>
            <a:r>
              <a:rPr lang="ru-RU" altLang="ru-RU" sz="2400" i="1">
                <a:solidFill>
                  <a:srgbClr val="0000FF"/>
                </a:solidFill>
              </a:rPr>
              <a:t>раздел описания процедур</a:t>
            </a:r>
            <a:r>
              <a:rPr lang="en-US" altLang="ru-RU" sz="2400" i="1">
                <a:solidFill>
                  <a:srgbClr val="0000FF"/>
                </a:solidFill>
              </a:rPr>
              <a:t>   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}</a:t>
            </a:r>
            <a:endParaRPr lang="en-US" altLang="ru-RU" sz="2400" b="1">
              <a:latin typeface="Courier New" pitchFamily="49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ru-RU" sz="2400" b="1">
                <a:latin typeface="Courier New" pitchFamily="49" charset="0"/>
              </a:rPr>
              <a:t>Function</a:t>
            </a:r>
            <a:r>
              <a:rPr lang="ru-RU" altLang="ru-RU" sz="2400" b="1">
                <a:latin typeface="Courier New" pitchFamily="49" charset="0"/>
              </a:rPr>
              <a:t> </a:t>
            </a:r>
            <a:r>
              <a:rPr lang="ru-RU" altLang="ru-RU" sz="2400" b="1">
                <a:solidFill>
                  <a:srgbClr val="3333FF"/>
                </a:solidFill>
                <a:latin typeface="Courier New" pitchFamily="49" charset="0"/>
              </a:rPr>
              <a:t>…</a:t>
            </a:r>
            <a:r>
              <a:rPr lang="en-US" altLang="ru-RU" sz="2400" b="1">
                <a:latin typeface="Courier New" pitchFamily="49" charset="0"/>
              </a:rPr>
              <a:t>;  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{ </a:t>
            </a:r>
            <a:r>
              <a:rPr lang="ru-RU" altLang="ru-RU" sz="2400" i="1">
                <a:solidFill>
                  <a:srgbClr val="0000FF"/>
                </a:solidFill>
              </a:rPr>
              <a:t>раздел описания функций</a:t>
            </a:r>
            <a:r>
              <a:rPr lang="en-US" altLang="ru-RU" sz="2400" i="1">
                <a:solidFill>
                  <a:srgbClr val="0000FF"/>
                </a:solidFill>
              </a:rPr>
              <a:t>     </a:t>
            </a:r>
            <a:r>
              <a:rPr lang="en-US" altLang="ru-RU" sz="2400" b="1" i="1">
                <a:solidFill>
                  <a:srgbClr val="3333FF"/>
                </a:solidFill>
                <a:latin typeface="Courier New" pitchFamily="49" charset="0"/>
              </a:rPr>
              <a:t>}</a:t>
            </a:r>
            <a:endParaRPr lang="ru-RU" altLang="ru-RU" sz="2400" b="1" i="1">
              <a:solidFill>
                <a:srgbClr val="3333FF"/>
              </a:solidFill>
              <a:latin typeface="Courier New" pitchFamily="49" charset="0"/>
            </a:endParaRPr>
          </a:p>
        </p:txBody>
      </p:sp>
      <p:sp>
        <p:nvSpPr>
          <p:cNvPr id="3081" name="AutoShape 9"/>
          <p:cNvSpPr>
            <a:spLocks noChangeArrowheads="1"/>
          </p:cNvSpPr>
          <p:nvPr/>
        </p:nvSpPr>
        <p:spPr bwMode="auto">
          <a:xfrm>
            <a:off x="3635375" y="5805488"/>
            <a:ext cx="5256213" cy="719137"/>
          </a:xfrm>
          <a:prstGeom prst="wedgeRoundRectCallout">
            <a:avLst>
              <a:gd name="adj1" fmla="val -66218"/>
              <a:gd name="adj2" fmla="val -128144"/>
              <a:gd name="adj3" fmla="val 16667"/>
            </a:avLst>
          </a:prstGeom>
          <a:solidFill>
            <a:srgbClr val="E6E6FF"/>
          </a:solidFill>
          <a:ln>
            <a:noFill/>
          </a:ln>
          <a:effectLst>
            <a:outerShdw dist="35921" dir="2700000" algn="ctr" rotWithShape="0">
              <a:schemeClr val="tx1"/>
            </a:outer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2000"/>
              <a:t>комментарии в фигурных скобках не обрабатываются</a:t>
            </a:r>
          </a:p>
        </p:txBody>
      </p:sp>
    </p:spTree>
    <p:extLst>
      <p:ext uri="{BB962C8B-B14F-4D97-AF65-F5344CB8AC3E}">
        <p14:creationId xmlns:p14="http://schemas.microsoft.com/office/powerpoint/2010/main" val="2127928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0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0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0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0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0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0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07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07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07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9" grpId="0" build="p"/>
      <p:bldP spid="3080" grpId="0" animBg="1"/>
      <p:bldP spid="3081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297</TotalTime>
  <Words>2095</Words>
  <Application>Microsoft Office PowerPoint</Application>
  <PresentationFormat>Экран (4:3)</PresentationFormat>
  <Paragraphs>325</Paragraphs>
  <Slides>47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47</vt:i4>
      </vt:variant>
    </vt:vector>
  </HeadingPairs>
  <TitlesOfParts>
    <vt:vector size="48" baseType="lpstr">
      <vt:lpstr>Тема Office</vt:lpstr>
      <vt:lpstr>Основные элементы языка Паскаль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Типы данных в ЯП Паскаль</vt:lpstr>
      <vt:lpstr>Константы и переменые</vt:lpstr>
      <vt:lpstr>Типы данных</vt:lpstr>
      <vt:lpstr>Система типов данных Паскаля</vt:lpstr>
      <vt:lpstr>Типы  данных</vt:lpstr>
      <vt:lpstr>Типы данных</vt:lpstr>
      <vt:lpstr>Типы данных: 1. Порядковые целые</vt:lpstr>
      <vt:lpstr>Типы данных: 1. Порядковые целые</vt:lpstr>
      <vt:lpstr>Типы данных: 2.Вещественный тип.</vt:lpstr>
      <vt:lpstr>Типы данных: 3. Логический тип</vt:lpstr>
      <vt:lpstr>Типы данных: 4. Строковый тип</vt:lpstr>
      <vt:lpstr>Выражения, операнды и операции</vt:lpstr>
      <vt:lpstr>Арифметические операции</vt:lpstr>
      <vt:lpstr>Арифметические операции: DIV и MOD.</vt:lpstr>
      <vt:lpstr>Стандартные функции</vt:lpstr>
      <vt:lpstr>Стандартные функции</vt:lpstr>
      <vt:lpstr>Стандартные функции</vt:lpstr>
      <vt:lpstr>Стандартные функции</vt:lpstr>
      <vt:lpstr>Стандартные функции</vt:lpstr>
      <vt:lpstr>Стандартные функции</vt:lpstr>
      <vt:lpstr>Запись арифметических выражений</vt:lpstr>
      <vt:lpstr>Запись арифметических выражений</vt:lpstr>
      <vt:lpstr>Презентация PowerPoint</vt:lpstr>
      <vt:lpstr>Логические (булевы) операции</vt:lpstr>
      <vt:lpstr>Логические (булевы) операции</vt:lpstr>
      <vt:lpstr>Логические (булевы) операции</vt:lpstr>
      <vt:lpstr>Логические (булевы) операции</vt:lpstr>
      <vt:lpstr>Операторы языка Pascal</vt:lpstr>
      <vt:lpstr>Задания </vt:lpstr>
      <vt:lpstr>Задания </vt:lpstr>
      <vt:lpstr>Задания </vt:lpstr>
      <vt:lpstr>Операторы языка Pascal</vt:lpstr>
      <vt:lpstr>Процедура ввода данных read и readln</vt:lpstr>
      <vt:lpstr>Процедуры вывода данных write и writeln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Паскаль – язык структурного программирования</dc:title>
  <dc:creator>Юлия</dc:creator>
  <cp:lastModifiedBy>школа</cp:lastModifiedBy>
  <cp:revision>29</cp:revision>
  <dcterms:created xsi:type="dcterms:W3CDTF">2016-10-05T18:33:39Z</dcterms:created>
  <dcterms:modified xsi:type="dcterms:W3CDTF">2023-01-08T11:31:04Z</dcterms:modified>
</cp:coreProperties>
</file>